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</p:sldMasterIdLst>
  <p:notesMasterIdLst>
    <p:notesMasterId r:id="rId44"/>
  </p:notesMasterIdLst>
  <p:handoutMasterIdLst>
    <p:handoutMasterId r:id="rId45"/>
  </p:handoutMasterIdLst>
  <p:sldIdLst>
    <p:sldId id="681" r:id="rId2"/>
    <p:sldId id="1382" r:id="rId3"/>
    <p:sldId id="1494" r:id="rId4"/>
    <p:sldId id="1495" r:id="rId5"/>
    <p:sldId id="1496" r:id="rId6"/>
    <p:sldId id="1430" r:id="rId7"/>
    <p:sldId id="1410" r:id="rId8"/>
    <p:sldId id="1459" r:id="rId9"/>
    <p:sldId id="1460" r:id="rId10"/>
    <p:sldId id="1483" r:id="rId11"/>
    <p:sldId id="1485" r:id="rId12"/>
    <p:sldId id="1484" r:id="rId13"/>
    <p:sldId id="1463" r:id="rId14"/>
    <p:sldId id="1486" r:id="rId15"/>
    <p:sldId id="1487" r:id="rId16"/>
    <p:sldId id="1464" r:id="rId17"/>
    <p:sldId id="1465" r:id="rId18"/>
    <p:sldId id="1476" r:id="rId19"/>
    <p:sldId id="1466" r:id="rId20"/>
    <p:sldId id="1477" r:id="rId21"/>
    <p:sldId id="1467" r:id="rId22"/>
    <p:sldId id="1478" r:id="rId23"/>
    <p:sldId id="1469" r:id="rId24"/>
    <p:sldId id="1479" r:id="rId25"/>
    <p:sldId id="1468" r:id="rId26"/>
    <p:sldId id="1480" r:id="rId27"/>
    <p:sldId id="1481" r:id="rId28"/>
    <p:sldId id="1482" r:id="rId29"/>
    <p:sldId id="1470" r:id="rId30"/>
    <p:sldId id="1488" r:id="rId31"/>
    <p:sldId id="1471" r:id="rId32"/>
    <p:sldId id="1472" r:id="rId33"/>
    <p:sldId id="1473" r:id="rId34"/>
    <p:sldId id="1489" r:id="rId35"/>
    <p:sldId id="1474" r:id="rId36"/>
    <p:sldId id="1490" r:id="rId37"/>
    <p:sldId id="1475" r:id="rId38"/>
    <p:sldId id="1398" r:id="rId39"/>
    <p:sldId id="1409" r:id="rId40"/>
    <p:sldId id="1491" r:id="rId41"/>
    <p:sldId id="1492" r:id="rId42"/>
    <p:sldId id="1493" r:id="rId43"/>
  </p:sldIdLst>
  <p:sldSz cx="9144000" cy="5143500" type="screen16x9"/>
  <p:notesSz cx="6858000" cy="9144000"/>
  <p:defaultTextStyle>
    <a:defPPr>
      <a:defRPr lang="ko-KR"/>
    </a:defPPr>
    <a:lvl1pPr marL="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F8233005-7061-4933-8340-0A903B3B688E}">
          <p14:sldIdLst>
            <p14:sldId id="681"/>
            <p14:sldId id="1382"/>
          </p14:sldIdLst>
        </p14:section>
        <p14:section name="본학습 1" id="{60B5B103-BFF1-483D-BBBF-720208707E9A}">
          <p14:sldIdLst>
            <p14:sldId id="1494"/>
            <p14:sldId id="1495"/>
            <p14:sldId id="1496"/>
            <p14:sldId id="1430"/>
            <p14:sldId id="1410"/>
            <p14:sldId id="1459"/>
            <p14:sldId id="1460"/>
            <p14:sldId id="1483"/>
            <p14:sldId id="1485"/>
            <p14:sldId id="1484"/>
            <p14:sldId id="1463"/>
            <p14:sldId id="1486"/>
            <p14:sldId id="1487"/>
            <p14:sldId id="1464"/>
            <p14:sldId id="1465"/>
            <p14:sldId id="1476"/>
            <p14:sldId id="1466"/>
            <p14:sldId id="1477"/>
            <p14:sldId id="1467"/>
            <p14:sldId id="1478"/>
            <p14:sldId id="1469"/>
            <p14:sldId id="1479"/>
            <p14:sldId id="1468"/>
            <p14:sldId id="1480"/>
            <p14:sldId id="1481"/>
            <p14:sldId id="1482"/>
            <p14:sldId id="1470"/>
            <p14:sldId id="1488"/>
            <p14:sldId id="1471"/>
            <p14:sldId id="1472"/>
            <p14:sldId id="1473"/>
            <p14:sldId id="1489"/>
            <p14:sldId id="1474"/>
            <p14:sldId id="1490"/>
            <p14:sldId id="1475"/>
          </p14:sldIdLst>
        </p14:section>
        <p14:section name="오늘의 결론!" id="{79B2F523-BDFD-4197-9396-2482DA2C937B}">
          <p14:sldIdLst>
            <p14:sldId id="1398"/>
            <p14:sldId id="1409"/>
            <p14:sldId id="1491"/>
            <p14:sldId id="1492"/>
            <p14:sldId id="1493"/>
          </p14:sldIdLst>
        </p14:section>
      </p14:sectionLst>
    </p:ext>
    <p:ext uri="{EFAFB233-063F-42B5-8137-9DF3F51BA10A}">
      <p15:sldGuideLst xmlns:p15="http://schemas.microsoft.com/office/powerpoint/2012/main">
        <p15:guide id="2" pos="2222" userDrawn="1">
          <p15:clr>
            <a:srgbClr val="A4A3A4"/>
          </p15:clr>
        </p15:guide>
        <p15:guide id="3" orient="horz" pos="15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ics" initials="e" lastIdx="1" clrIdx="0">
    <p:extLst>
      <p:ext uri="{19B8F6BF-5375-455C-9EA6-DF929625EA0E}">
        <p15:presenceInfo xmlns:p15="http://schemas.microsoft.com/office/powerpoint/2012/main" userId="elic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  <a:srgbClr val="ED7D31"/>
    <a:srgbClr val="1F3B57"/>
    <a:srgbClr val="FEBF34"/>
    <a:srgbClr val="3057B9"/>
    <a:srgbClr val="FF3399"/>
    <a:srgbClr val="AEB8DC"/>
    <a:srgbClr val="8AD5DD"/>
    <a:srgbClr val="BE9772"/>
    <a:srgbClr val="A5C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31" autoAdjust="0"/>
    <p:restoredTop sz="96279" autoAdjust="0"/>
  </p:normalViewPr>
  <p:slideViewPr>
    <p:cSldViewPr snapToGrid="0">
      <p:cViewPr>
        <p:scale>
          <a:sx n="80" d="100"/>
          <a:sy n="80" d="100"/>
        </p:scale>
        <p:origin x="1387" y="621"/>
      </p:cViewPr>
      <p:guideLst>
        <p:guide pos="2222"/>
        <p:guide orient="horz" pos="155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3762"/>
    </p:cViewPr>
  </p:sorterViewPr>
  <p:notesViewPr>
    <p:cSldViewPr snapToGrid="0" showGuides="1">
      <p:cViewPr varScale="1">
        <p:scale>
          <a:sx n="78" d="100"/>
          <a:sy n="78" d="100"/>
        </p:scale>
        <p:origin x="3966" y="114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F354E9F-8AAC-48CD-A70A-778193B504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E218B35-3E43-49FD-AF6E-7CC189A038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97B539-9933-4AFE-9C98-A2B5CFC985DF}" type="datetimeFigureOut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2025-06-11</a:t>
            </a:fld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31C9D5-F0B7-4A46-951C-78CFD8BEF2D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1349831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5BF15002-B610-4086-B89B-891842C033C2}" type="datetimeFigureOut">
              <a:rPr lang="ko-KR" altLang="en-US" smtClean="0"/>
              <a:pPr/>
              <a:t>2025-06-11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A1449E4F-68AD-4E68-B67A-36566687241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8969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1" hangingPunct="1">
      <a:defRPr sz="9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342900" algn="l" defTabSz="685800" rtl="0" eaLnBrk="1" latinLnBrk="1" hangingPunct="1">
      <a:defRPr sz="9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685800" algn="l" defTabSz="685800" rtl="0" eaLnBrk="1" latinLnBrk="1" hangingPunct="1">
      <a:defRPr sz="9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028700" algn="l" defTabSz="685800" rtl="0" eaLnBrk="1" latinLnBrk="1" hangingPunct="1">
      <a:defRPr sz="9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371600" algn="l" defTabSz="685800" rtl="0" eaLnBrk="1" latinLnBrk="1" hangingPunct="1">
      <a:defRPr sz="9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17145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49E4F-68AD-4E68-B67A-36566687241A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143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도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16644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30">
          <p15:clr>
            <a:srgbClr val="FBAE40"/>
          </p15:clr>
        </p15:guide>
        <p15:guide id="3" pos="523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강사_정면(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C2D750E4-0C8D-BAB1-7E29-AD70EA2CB9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0"/>
            <a:ext cx="9144000" cy="51435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DD31E4D-D4E9-F6CE-89B2-2D87E37FA3E1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F5A80497-D5EB-115A-1DB0-1962F55051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842CFA53-1295-56B2-0772-DEEE6F6245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3217D07-7A2D-43EA-0C83-7AF3277FF6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56466"/>
          <a:stretch/>
        </p:blipFill>
        <p:spPr>
          <a:xfrm>
            <a:off x="5295644" y="982744"/>
            <a:ext cx="3479759" cy="416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90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 userDrawn="1">
          <p15:clr>
            <a:srgbClr val="FBAE40"/>
          </p15:clr>
        </p15:guide>
        <p15:guide id="3" pos="5239" userDrawn="1">
          <p15:clr>
            <a:srgbClr val="FBAE40"/>
          </p15:clr>
        </p15:guide>
        <p15:guide id="4" pos="521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강사_정면(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DD31E4D-D4E9-F6CE-89B2-2D87E37FA3E1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F5A80497-D5EB-115A-1DB0-1962F55051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842CFA53-1295-56B2-0772-DEEE6F6245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1" name="그림 10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414B4A64-BD48-9DDB-F54B-49EDB737EA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0"/>
            <a:ext cx="9144000" cy="51435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91E3506-FA40-EA28-9475-565521100A8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56466"/>
          <a:stretch/>
        </p:blipFill>
        <p:spPr>
          <a:xfrm>
            <a:off x="-120418" y="982744"/>
            <a:ext cx="3479759" cy="416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481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pos="5239">
          <p15:clr>
            <a:srgbClr val="FBAE40"/>
          </p15:clr>
        </p15:guide>
        <p15:guide id="4" pos="52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강사_확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3F62F7C0-FAB2-9F66-5202-8D33DEC44D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0"/>
            <a:ext cx="9144000" cy="51435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DD31E4D-D4E9-F6CE-89B2-2D87E37FA3E1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F5A80497-D5EB-115A-1DB0-1962F55051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842CFA53-1295-56B2-0772-DEEE6F6245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2B40F71-4F78-319A-D3D9-F9C9600177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3628" b="73423"/>
          <a:stretch/>
        </p:blipFill>
        <p:spPr>
          <a:xfrm>
            <a:off x="1798655" y="1007665"/>
            <a:ext cx="4893547" cy="413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888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21">
          <p15:clr>
            <a:srgbClr val="FBAE40"/>
          </p15:clr>
        </p15:guide>
        <p15:guide id="3" pos="523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강사_확대(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3F62F7C0-FAB2-9F66-5202-8D33DEC44D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0"/>
            <a:ext cx="9144000" cy="51435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DD31E4D-D4E9-F6CE-89B2-2D87E37FA3E1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F5A80497-D5EB-115A-1DB0-1962F55051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842CFA53-1295-56B2-0772-DEEE6F6245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7760C44C-5285-ACDF-E327-B4D7DF557A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3628" b="73423"/>
          <a:stretch/>
        </p:blipFill>
        <p:spPr>
          <a:xfrm>
            <a:off x="-321547" y="1007665"/>
            <a:ext cx="4893547" cy="413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9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21">
          <p15:clr>
            <a:srgbClr val="FBAE40"/>
          </p15:clr>
        </p15:guide>
        <p15:guide id="3" pos="523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강사_확대(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3F62F7C0-FAB2-9F66-5202-8D33DEC44D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0"/>
            <a:ext cx="9144000" cy="51435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DD31E4D-D4E9-F6CE-89B2-2D87E37FA3E1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F5A80497-D5EB-115A-1DB0-1962F55051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842CFA53-1295-56B2-0772-DEEE6F6245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02E5A23-7E5C-AEDC-60D7-F2C4D050B3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3628" b="73423"/>
          <a:stretch/>
        </p:blipFill>
        <p:spPr>
          <a:xfrm>
            <a:off x="4250452" y="1007665"/>
            <a:ext cx="4893547" cy="413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810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21">
          <p15:clr>
            <a:srgbClr val="FBAE40"/>
          </p15:clr>
        </p15:guide>
        <p15:guide id="3" pos="523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강사_전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3F62F7C0-FAB2-9F66-5202-8D33DEC44D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0"/>
            <a:ext cx="9144000" cy="51435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DD31E4D-D4E9-F6CE-89B2-2D87E37FA3E1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F5A80497-D5EB-115A-1DB0-1962F55051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842CFA53-1295-56B2-0772-DEEE6F6245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D4D0D20-FC08-FA35-93B8-19A829B3AD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92980" y="864158"/>
            <a:ext cx="1558040" cy="427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2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21">
          <p15:clr>
            <a:srgbClr val="FBAE40"/>
          </p15:clr>
        </p15:guide>
        <p15:guide id="3" pos="523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강사_전신(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DBF548D1-FBA5-066B-72A5-4D0FE26361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0"/>
            <a:ext cx="9144000" cy="51435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DD31E4D-D4E9-F6CE-89B2-2D87E37FA3E1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F5A80497-D5EB-115A-1DB0-1962F55051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842CFA53-1295-56B2-0772-DEEE6F6245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E3E14070-89AC-24CE-100A-50E39CBF30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6000" y="864158"/>
            <a:ext cx="1558040" cy="427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68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pos="5239">
          <p15:clr>
            <a:srgbClr val="FBAE40"/>
          </p15:clr>
        </p15:guide>
        <p15:guide id="4" pos="52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강사_전신(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3F62F7C0-FAB2-9F66-5202-8D33DEC44D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0"/>
            <a:ext cx="9144000" cy="51435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DD31E4D-D4E9-F6CE-89B2-2D87E37FA3E1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F5A80497-D5EB-115A-1DB0-1962F55051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842CFA53-1295-56B2-0772-DEEE6F6245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F4B97879-1F01-6372-1BFC-10BB1B077D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10766" y="864158"/>
            <a:ext cx="1558040" cy="427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705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21">
          <p15:clr>
            <a:srgbClr val="FBAE40"/>
          </p15:clr>
        </p15:guide>
        <p15:guide id="3" pos="523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강사_축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7B62C00-B7E7-C1C9-A82C-E0B04E6E275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3F62F7C0-FAB2-9F66-5202-8D33DEC44D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0"/>
            <a:ext cx="9144000" cy="51435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DD31E4D-D4E9-F6CE-89B2-2D87E37FA3E1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F5A80497-D5EB-115A-1DB0-1962F55051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842CFA53-1295-56B2-0772-DEEE6F6245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7426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21">
          <p15:clr>
            <a:srgbClr val="FBAE40"/>
          </p15:clr>
        </p15:guide>
        <p15:guide id="3" pos="523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정리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B3922CA-C441-F9B8-FC5B-BAFF988A6DDE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4" name="Rectangle 22">
              <a:extLst>
                <a:ext uri="{FF2B5EF4-FFF2-40B4-BE49-F238E27FC236}">
                  <a16:creationId xmlns:a16="http://schemas.microsoft.com/office/drawing/2014/main" id="{C699EBCB-DCE9-E40E-FF4D-817CF0ABF89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5" name="Rectangle 22">
              <a:extLst>
                <a:ext uri="{FF2B5EF4-FFF2-40B4-BE49-F238E27FC236}">
                  <a16:creationId xmlns:a16="http://schemas.microsoft.com/office/drawing/2014/main" id="{61DA0261-5D9A-D23D-3563-F4009ABCDA1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0051D5-41E9-4413-F5D1-D0933A2E99FF}"/>
              </a:ext>
            </a:extLst>
          </p:cNvPr>
          <p:cNvSpPr/>
          <p:nvPr userDrawn="1"/>
        </p:nvSpPr>
        <p:spPr>
          <a:xfrm>
            <a:off x="6232" y="75939"/>
            <a:ext cx="1250073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오늘의 결론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568D68-BEC7-AC71-798C-6143B3522401}"/>
              </a:ext>
            </a:extLst>
          </p:cNvPr>
          <p:cNvSpPr/>
          <p:nvPr userDrawn="1"/>
        </p:nvSpPr>
        <p:spPr>
          <a:xfrm>
            <a:off x="398354" y="561312"/>
            <a:ext cx="8329188" cy="432755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152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2">
            <a:extLst>
              <a:ext uri="{FF2B5EF4-FFF2-40B4-BE49-F238E27FC236}">
                <a16:creationId xmlns:a16="http://schemas.microsoft.com/office/drawing/2014/main" id="{490BA109-F86F-4067-B4C8-C3211E42DB0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87000" y="670892"/>
            <a:ext cx="8370000" cy="0"/>
          </a:xfrm>
          <a:prstGeom prst="line">
            <a:avLst/>
          </a:prstGeom>
          <a:noFill/>
          <a:ln w="9525">
            <a:solidFill>
              <a:srgbClr val="A9B6EB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defTabSz="775058">
              <a:lnSpc>
                <a:spcPct val="90000"/>
              </a:lnSpc>
              <a:defRPr/>
            </a:pPr>
            <a:endParaRPr lang="ko-KR" altLang="en-US" sz="675" dirty="0">
              <a:solidFill>
                <a:srgbClr val="000000"/>
              </a:solidFill>
              <a:latin typeface="Arial"/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0FF2CCD-0E88-41C1-B957-BB7B615B8B6B}"/>
              </a:ext>
            </a:extLst>
          </p:cNvPr>
          <p:cNvSpPr/>
          <p:nvPr userDrawn="1"/>
        </p:nvSpPr>
        <p:spPr>
          <a:xfrm>
            <a:off x="387003" y="1046791"/>
            <a:ext cx="1064099" cy="331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000" tIns="27000" rIns="27000" bIns="2700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800" b="1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스토리보드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67B1DC-EBDF-5D55-2906-CF10CF2A4F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981" y="324953"/>
            <a:ext cx="671018" cy="28909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4488C1E-2492-3722-0C9F-B6B1F53D5F52}"/>
              </a:ext>
            </a:extLst>
          </p:cNvPr>
          <p:cNvSpPr/>
          <p:nvPr userDrawn="1"/>
        </p:nvSpPr>
        <p:spPr>
          <a:xfrm>
            <a:off x="387000" y="727867"/>
            <a:ext cx="3527175" cy="3189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600" b="1" kern="12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2025</a:t>
            </a:r>
            <a:r>
              <a:rPr lang="ko-KR" altLang="en-US" sz="1600" b="1" kern="12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년 </a:t>
            </a:r>
            <a:r>
              <a:rPr lang="en-US" altLang="ko-KR" sz="1600" b="1" kern="12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KBI tube </a:t>
            </a:r>
            <a:r>
              <a:rPr lang="ko-KR" altLang="en-US" sz="1600" b="1" kern="12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금융직무 콘텐츠 개발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A5B236-4B77-FAE1-F47C-D0F5DA981F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91" y="233351"/>
            <a:ext cx="1960498" cy="38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7691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퀴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B3922CA-C441-F9B8-FC5B-BAFF988A6DDE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4" name="Rectangle 22">
              <a:extLst>
                <a:ext uri="{FF2B5EF4-FFF2-40B4-BE49-F238E27FC236}">
                  <a16:creationId xmlns:a16="http://schemas.microsoft.com/office/drawing/2014/main" id="{C699EBCB-DCE9-E40E-FF4D-817CF0ABF89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5" name="Rectangle 22">
              <a:extLst>
                <a:ext uri="{FF2B5EF4-FFF2-40B4-BE49-F238E27FC236}">
                  <a16:creationId xmlns:a16="http://schemas.microsoft.com/office/drawing/2014/main" id="{61DA0261-5D9A-D23D-3563-F4009ABCDA1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D7B6987-8938-4FCE-7C52-C222138D4AB4}"/>
              </a:ext>
            </a:extLst>
          </p:cNvPr>
          <p:cNvSpPr txBox="1"/>
          <p:nvPr userDrawn="1"/>
        </p:nvSpPr>
        <p:spPr>
          <a:xfrm>
            <a:off x="-1574" y="0"/>
            <a:ext cx="9144000" cy="58477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 defTabSz="914400" latinLnBrk="0">
              <a:defRPr/>
            </a:pPr>
            <a:r>
              <a:rPr lang="en-US" altLang="ko-KR" sz="3200" b="1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Quiz</a:t>
            </a:r>
            <a:endParaRPr lang="ko-KR" altLang="en-US" sz="3200" b="1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9462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트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1330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도입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708700D-DF2C-2A3C-CAA7-F94039FF0794}"/>
              </a:ext>
            </a:extLst>
          </p:cNvPr>
          <p:cNvSpPr/>
          <p:nvPr userDrawn="1"/>
        </p:nvSpPr>
        <p:spPr>
          <a:xfrm>
            <a:off x="841375" y="548143"/>
            <a:ext cx="7475538" cy="4047214"/>
          </a:xfrm>
          <a:prstGeom prst="rect">
            <a:avLst/>
          </a:prstGeom>
          <a:solidFill>
            <a:schemeClr val="bg1"/>
          </a:solidFill>
          <a:ln w="28575">
            <a:solidFill>
              <a:srgbClr val="32A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47899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30">
          <p15:clr>
            <a:srgbClr val="FBAE40"/>
          </p15:clr>
        </p15:guide>
        <p15:guide id="3" pos="523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도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DD31E4D-D4E9-F6CE-89B2-2D87E37FA3E1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F5A80497-D5EB-115A-1DB0-1962F55051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842CFA53-1295-56B2-0772-DEEE6F6245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3" name="그림 2" descr="스크린샷, 예술이(가) 표시된 사진&#10;&#10;자동 생성된 설명">
            <a:extLst>
              <a:ext uri="{FF2B5EF4-FFF2-40B4-BE49-F238E27FC236}">
                <a16:creationId xmlns:a16="http://schemas.microsoft.com/office/drawing/2014/main" id="{F7B8802D-7DBF-87D2-088E-495EE76CAD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그림 6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76B088BA-D127-282A-EA5D-FC9C42BB23D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688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30">
          <p15:clr>
            <a:srgbClr val="FBAE40"/>
          </p15:clr>
        </p15:guide>
        <p15:guide id="3" pos="523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BB42BF-9FC1-8C18-9BDA-7ACA305EDD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그림 6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FE317422-C4DC-C0A7-9E38-66F84B4B45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0"/>
            <a:ext cx="9144000" cy="5143500"/>
          </a:xfrm>
          <a:prstGeom prst="rect">
            <a:avLst/>
          </a:prstGeom>
        </p:spPr>
      </p:pic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id="{A0C437F9-9CA1-67F5-C299-C009E4712861}"/>
              </a:ext>
            </a:extLst>
          </p:cNvPr>
          <p:cNvSpPr/>
          <p:nvPr userDrawn="1"/>
        </p:nvSpPr>
        <p:spPr>
          <a:xfrm flipH="1">
            <a:off x="582293" y="603802"/>
            <a:ext cx="8082654" cy="3935896"/>
          </a:xfrm>
          <a:prstGeom prst="snip2DiagRect">
            <a:avLst/>
          </a:prstGeom>
          <a:solidFill>
            <a:srgbClr val="000000">
              <a:alpha val="60000"/>
            </a:srgb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744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간지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14FF531-3414-6DEA-1832-FBADAE9EA4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5174"/>
            <a:ext cx="9144000" cy="5133151"/>
          </a:xfrm>
          <a:prstGeom prst="rect">
            <a:avLst/>
          </a:prstGeom>
        </p:spPr>
      </p:pic>
      <p:pic>
        <p:nvPicPr>
          <p:cNvPr id="7" name="그림 6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FE317422-C4DC-C0A7-9E38-66F84B4B45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" y="-5175"/>
            <a:ext cx="9144000" cy="5143500"/>
          </a:xfrm>
          <a:prstGeom prst="rect">
            <a:avLst/>
          </a:prstGeom>
        </p:spPr>
      </p:pic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id="{A0C437F9-9CA1-67F5-C299-C009E4712861}"/>
              </a:ext>
            </a:extLst>
          </p:cNvPr>
          <p:cNvSpPr/>
          <p:nvPr userDrawn="1"/>
        </p:nvSpPr>
        <p:spPr>
          <a:xfrm flipH="1">
            <a:off x="582293" y="603802"/>
            <a:ext cx="8082654" cy="3935896"/>
          </a:xfrm>
          <a:prstGeom prst="snip2Diag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1156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학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033F2B6C-833A-2B8E-54D6-3028F8312D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0"/>
            <a:ext cx="9144000" cy="51435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B3922CA-C441-F9B8-FC5B-BAFF988A6DDE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4" name="Rectangle 22">
              <a:extLst>
                <a:ext uri="{FF2B5EF4-FFF2-40B4-BE49-F238E27FC236}">
                  <a16:creationId xmlns:a16="http://schemas.microsoft.com/office/drawing/2014/main" id="{C699EBCB-DCE9-E40E-FF4D-817CF0ABF89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5" name="Rectangle 22">
              <a:extLst>
                <a:ext uri="{FF2B5EF4-FFF2-40B4-BE49-F238E27FC236}">
                  <a16:creationId xmlns:a16="http://schemas.microsoft.com/office/drawing/2014/main" id="{61DA0261-5D9A-D23D-3563-F4009ABCDA1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6017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강사_정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0B502EE5-DDC5-442C-7366-F58B5988C8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0"/>
            <a:ext cx="9144000" cy="51435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DD31E4D-D4E9-F6CE-89B2-2D87E37FA3E1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F5A80497-D5EB-115A-1DB0-1962F55051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842CFA53-1295-56B2-0772-DEEE6F6245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671CC554-C715-9BFD-0DFD-DA08DFFDE6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56466"/>
          <a:stretch/>
        </p:blipFill>
        <p:spPr>
          <a:xfrm>
            <a:off x="2601081" y="1024932"/>
            <a:ext cx="3479759" cy="416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1331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pos="5239">
          <p15:clr>
            <a:srgbClr val="FBAE40"/>
          </p15:clr>
        </p15:guide>
        <p15:guide id="4" pos="52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0BD5983-1FA1-43ED-A42F-BF215950BFCE}"/>
              </a:ext>
            </a:extLst>
          </p:cNvPr>
          <p:cNvGrpSpPr/>
          <p:nvPr userDrawn="1"/>
        </p:nvGrpSpPr>
        <p:grpSpPr>
          <a:xfrm>
            <a:off x="0" y="-306927"/>
            <a:ext cx="9144000" cy="270000"/>
            <a:chOff x="0" y="-309844"/>
            <a:chExt cx="9043336" cy="252000"/>
          </a:xfrm>
        </p:grpSpPr>
        <p:sp>
          <p:nvSpPr>
            <p:cNvPr id="4" name="Rectangle 22">
              <a:extLst>
                <a:ext uri="{FF2B5EF4-FFF2-40B4-BE49-F238E27FC236}">
                  <a16:creationId xmlns:a16="http://schemas.microsoft.com/office/drawing/2014/main" id="{946E86DB-D476-486F-AC38-8872F02B9FC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-309844"/>
              <a:ext cx="849780" cy="252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36000" tIns="36000" rIns="36000" bIns="36000" anchor="ctr"/>
            <a:lstStyle/>
            <a:p>
              <a:pPr algn="ctr"/>
              <a:r>
                <a:rPr lang="ko-KR" altLang="en-US" sz="90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과정명</a:t>
              </a:r>
              <a:endParaRPr lang="ko-KR" altLang="en-US" sz="9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Rectangle 22">
              <a:extLst>
                <a:ext uri="{FF2B5EF4-FFF2-40B4-BE49-F238E27FC236}">
                  <a16:creationId xmlns:a16="http://schemas.microsoft.com/office/drawing/2014/main" id="{5DE17387-F8AF-4482-AC3E-FF70F2B846C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49780" y="-309844"/>
              <a:ext cx="2822108" cy="252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36000" tIns="36000" rIns="36000" bIns="36000" anchor="ctr"/>
            <a:lstStyle/>
            <a:p>
              <a:pPr algn="ctr"/>
              <a:r>
                <a:rPr lang="ko-KR" altLang="en-US" sz="900" kern="12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지역주택조합의 진실</a:t>
              </a:r>
            </a:p>
          </p:txBody>
        </p:sp>
        <p:sp>
          <p:nvSpPr>
            <p:cNvPr id="6" name="Rectangle 22">
              <a:extLst>
                <a:ext uri="{FF2B5EF4-FFF2-40B4-BE49-F238E27FC236}">
                  <a16:creationId xmlns:a16="http://schemas.microsoft.com/office/drawing/2014/main" id="{E9FE9553-1C35-41A4-AF21-8A528434C56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671888" y="-309844"/>
              <a:ext cx="849780" cy="252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36000" tIns="36000" rIns="36000" bIns="36000" anchor="ctr"/>
            <a:lstStyle/>
            <a:p>
              <a:pPr algn="ctr"/>
              <a:r>
                <a:rPr lang="ko-KR" altLang="en-US" sz="90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회차명</a:t>
              </a:r>
              <a:endParaRPr lang="ko-KR" altLang="en-US" sz="9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Rectangle 22">
              <a:extLst>
                <a:ext uri="{FF2B5EF4-FFF2-40B4-BE49-F238E27FC236}">
                  <a16:creationId xmlns:a16="http://schemas.microsoft.com/office/drawing/2014/main" id="{3F8F32A2-7DB2-4B5F-B63D-AF08078F91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521668" y="-309844"/>
              <a:ext cx="2822108" cy="252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36000" tIns="36000" rIns="36000" bIns="36000" anchor="ctr"/>
            <a:lstStyle/>
            <a:p>
              <a:pPr marL="0" marR="0" lvl="0" indent="0" algn="ctr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06. </a:t>
              </a:r>
              <a:r>
                <a:rPr lang="ko-KR" altLang="en-US" sz="9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지역주택조합</a:t>
              </a:r>
              <a:r>
                <a:rPr lang="en-US" altLang="ko-KR" sz="9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9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그래서 투자해야 해 말아야 해</a:t>
              </a:r>
              <a:endParaRPr lang="en-US" altLang="ko-KR" sz="9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D0DA453A-C7B9-4CC5-8282-65AF4560000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343776" y="-309844"/>
              <a:ext cx="849780" cy="252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36000" tIns="36000" rIns="36000" bIns="36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화면번호</a:t>
              </a: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CD424457-739A-43F8-A49F-1E334F01B45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193556" y="-309844"/>
              <a:ext cx="849780" cy="252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36000" tIns="36000" rIns="36000" bIns="36000" anchor="ctr"/>
            <a:lstStyle/>
            <a:p>
              <a:pPr algn="ctr"/>
              <a:endPara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Rectangle 22">
            <a:extLst>
              <a:ext uri="{FF2B5EF4-FFF2-40B4-BE49-F238E27FC236}">
                <a16:creationId xmlns:a16="http://schemas.microsoft.com/office/drawing/2014/main" id="{E902E657-CA4D-452E-ACA9-B22CA2E13B1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170605" y="-306927"/>
            <a:ext cx="1512000" cy="270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27000" tIns="27000" rIns="27000" bIns="2700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화면설명</a:t>
            </a:r>
          </a:p>
        </p:txBody>
      </p:sp>
      <p:sp>
        <p:nvSpPr>
          <p:cNvPr id="11" name="Rectangle 22">
            <a:extLst>
              <a:ext uri="{FF2B5EF4-FFF2-40B4-BE49-F238E27FC236}">
                <a16:creationId xmlns:a16="http://schemas.microsoft.com/office/drawing/2014/main" id="{1B6558B3-C152-4BBE-9820-43DABF14DC0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170605" y="-15906"/>
            <a:ext cx="1512000" cy="293778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27000" tIns="27000" rIns="27000" bIns="27000" anchor="ctr"/>
          <a:lstStyle/>
          <a:p>
            <a:pPr algn="ctr"/>
            <a:endParaRPr lang="ko-KR" altLang="en-US" sz="7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Rectangle 22">
            <a:extLst>
              <a:ext uri="{FF2B5EF4-FFF2-40B4-BE49-F238E27FC236}">
                <a16:creationId xmlns:a16="http://schemas.microsoft.com/office/drawing/2014/main" id="{69A265BE-D4D8-49A2-928F-E3F577B1D4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170605" y="2956519"/>
            <a:ext cx="1512000" cy="270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27000" tIns="27000" rIns="27000" bIns="2700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</a:t>
            </a:r>
          </a:p>
        </p:txBody>
      </p:sp>
      <p:sp>
        <p:nvSpPr>
          <p:cNvPr id="13" name="Rectangle 22">
            <a:extLst>
              <a:ext uri="{FF2B5EF4-FFF2-40B4-BE49-F238E27FC236}">
                <a16:creationId xmlns:a16="http://schemas.microsoft.com/office/drawing/2014/main" id="{524FCEAC-3D00-410B-AD09-C78C7DA0959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170605" y="3247540"/>
            <a:ext cx="1512000" cy="18959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27000" tIns="27000" rIns="27000" bIns="27000" anchor="ctr"/>
          <a:lstStyle/>
          <a:p>
            <a:pPr algn="ctr"/>
            <a:endParaRPr lang="ko-KR" altLang="en-US" sz="7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4973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693" r:id="rId2"/>
    <p:sldLayoutId id="2147483694" r:id="rId3"/>
    <p:sldLayoutId id="2147483723" r:id="rId4"/>
    <p:sldLayoutId id="2147483707" r:id="rId5"/>
    <p:sldLayoutId id="2147483697" r:id="rId6"/>
    <p:sldLayoutId id="2147483739" r:id="rId7"/>
    <p:sldLayoutId id="2147483720" r:id="rId8"/>
    <p:sldLayoutId id="2147483726" r:id="rId9"/>
    <p:sldLayoutId id="2147483703" r:id="rId10"/>
    <p:sldLayoutId id="2147483725" r:id="rId11"/>
    <p:sldLayoutId id="2147483729" r:id="rId12"/>
    <p:sldLayoutId id="2147483733" r:id="rId13"/>
    <p:sldLayoutId id="2147483734" r:id="rId14"/>
    <p:sldLayoutId id="2147483735" r:id="rId15"/>
    <p:sldLayoutId id="2147483738" r:id="rId16"/>
    <p:sldLayoutId id="2147483736" r:id="rId17"/>
    <p:sldLayoutId id="2147483737" r:id="rId18"/>
    <p:sldLayoutId id="2147483724" r:id="rId19"/>
    <p:sldLayoutId id="2147483722" r:id="rId2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microsoft.com/office/2007/relationships/hdphoto" Target="../media/hdphoto4.wdp"/><Relationship Id="rId4" Type="http://schemas.openxmlformats.org/officeDocument/2006/relationships/image" Target="../media/image27.png"/><Relationship Id="rId9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5" Type="http://schemas.microsoft.com/office/2007/relationships/hdphoto" Target="../media/hdphoto7.wdp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6" Type="http://schemas.microsoft.com/office/2007/relationships/hdphoto" Target="../media/hdphoto8.wdp"/><Relationship Id="rId5" Type="http://schemas.openxmlformats.org/officeDocument/2006/relationships/image" Target="../media/image32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7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6" Type="http://schemas.microsoft.com/office/2007/relationships/hdphoto" Target="../media/hdphoto9.wdp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7.emf"/><Relationship Id="rId7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microsoft.com/office/2007/relationships/hdphoto" Target="../media/hdphoto10.wdp"/><Relationship Id="rId4" Type="http://schemas.openxmlformats.org/officeDocument/2006/relationships/image" Target="../media/image36.png"/><Relationship Id="rId9" Type="http://schemas.microsoft.com/office/2007/relationships/hdphoto" Target="../media/hdphoto7.wdp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Relationship Id="rId4" Type="http://schemas.microsoft.com/office/2007/relationships/hdphoto" Target="../media/hdphoto8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Relationship Id="rId4" Type="http://schemas.microsoft.com/office/2007/relationships/hdphoto" Target="../media/hdphoto8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Relationship Id="rId4" Type="http://schemas.microsoft.com/office/2007/relationships/hdphoto" Target="../media/hdphoto1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83AEEE0-DA6B-4278-8878-E1FEA97483BF}"/>
              </a:ext>
            </a:extLst>
          </p:cNvPr>
          <p:cNvSpPr/>
          <p:nvPr/>
        </p:nvSpPr>
        <p:spPr>
          <a:xfrm>
            <a:off x="0" y="2076454"/>
            <a:ext cx="9144000" cy="4238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000" tIns="27000" rIns="27000" bIns="2700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2400" b="1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지역주택조합의 진실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A92332-E1D9-4A4E-B76D-ED0636B40A33}"/>
              </a:ext>
            </a:extLst>
          </p:cNvPr>
          <p:cNvSpPr/>
          <p:nvPr/>
        </p:nvSpPr>
        <p:spPr>
          <a:xfrm>
            <a:off x="0" y="2668966"/>
            <a:ext cx="9144000" cy="331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000" tIns="27000" rIns="27000" bIns="2700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06. </a:t>
            </a:r>
            <a:r>
              <a:rPr lang="ko-KR" altLang="en-US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지역주택조합</a:t>
            </a:r>
            <a:r>
              <a:rPr lang="en-US" altLang="ko-KR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그래서 투자 해야 해 말아야 해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D6645F-BC87-4DA3-9833-F4927F6BC282}"/>
              </a:ext>
            </a:extLst>
          </p:cNvPr>
          <p:cNvSpPr/>
          <p:nvPr/>
        </p:nvSpPr>
        <p:spPr>
          <a:xfrm>
            <a:off x="0" y="3414116"/>
            <a:ext cx="9144000" cy="239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000" tIns="27000" rIns="27000" bIns="2700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2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내용전문가</a:t>
            </a:r>
            <a:r>
              <a:rPr lang="en-US" altLang="ko-KR" sz="12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200" spc="-113" dirty="0" err="1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최황수</a:t>
            </a:r>
            <a:endParaRPr lang="ko-KR" altLang="en-US" sz="12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386C02-6CC6-37E7-D32D-D8F207337514}"/>
              </a:ext>
            </a:extLst>
          </p:cNvPr>
          <p:cNvSpPr txBox="1"/>
          <p:nvPr/>
        </p:nvSpPr>
        <p:spPr>
          <a:xfrm>
            <a:off x="9144001" y="26437"/>
            <a:ext cx="1554480" cy="294462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atinLnBrk="0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사용폰트</a:t>
            </a: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  <a:p>
            <a:pPr marL="72000" indent="-72000" latinLnBrk="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와구리체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TTF</a:t>
            </a:r>
          </a:p>
          <a:p>
            <a:pPr marL="72000" indent="-72000" latinLnBrk="0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  <a:p>
            <a:pPr marL="72000" indent="-72000" latinLnBrk="0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 </a:t>
            </a:r>
            <a:r>
              <a:rPr lang="en-US" altLang="ko-KR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ExtraBold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2000" indent="-72000" latinLnBrk="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강원교육튼튼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2000" indent="-72000" latinLnBrk="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ONE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모바일고딕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Bold</a:t>
            </a:r>
          </a:p>
          <a:p>
            <a:pPr marL="72000" indent="-72000" latinLnBrk="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ONE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모바일고딕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Regular</a:t>
            </a:r>
          </a:p>
          <a:p>
            <a:pPr marL="72000" indent="-72000" latinLnBrk="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ONE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모바일고딕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127815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669" y="1541090"/>
            <a:ext cx="3535235" cy="24420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882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</a:t>
            </a:r>
            <a:r>
              <a:rPr lang="en-US" altLang="ko-KR" sz="1200" kern="1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비교적 이제 크지 않은 자금 사실 이게 문제인데 사실 내 집 마련하려면 뭐 갑자기 청약 통장도 청약 가점이 부양가족도 많아야 되고 청약통장 가입 기간도 커야 되고 많아야 되고 또 무주택 기간도 늘어나야 되는데 뭐 지역주택조합 같은 경우는 그런 어떤 청약 통장도 필요 없잖아요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그러다 보니 비교적 크지 않은 한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4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천만 원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5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천만 원 정도 가입비 정도 있으면 가입은 할 수 있거든요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조합원으로 그러면 이제 그 정도 자금 가지고서 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2162644590</a:t>
            </a:r>
            <a:endParaRPr lang="ko-KR" altLang="en-US" sz="105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370522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그래서 투자해야 해 말아야 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B71643B-FE33-B248-1B7E-C8BA986CD429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측면</a:t>
            </a:r>
            <a:r>
              <a:rPr lang="en-US" altLang="ko-KR" dirty="0"/>
              <a:t>(</a:t>
            </a:r>
            <a:r>
              <a:rPr lang="ko-KR" altLang="en-US" dirty="0"/>
              <a:t>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362ABD-4901-E5FA-5C0E-E19AE7EC9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6296" l="10000" r="90000">
                        <a14:foregroundMark x1="74766" y1="15139" x2="78438" y2="21759"/>
                        <a14:foregroundMark x1="78359" y1="16574" x2="79115" y2="19491"/>
                        <a14:foregroundMark x1="69557" y1="89954" x2="63802" y2="96296"/>
                        <a14:foregroundMark x1="82161" y1="92593" x2="81198" y2="955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9314836" y="49695"/>
            <a:ext cx="1289713" cy="7254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B40E0A-FB44-1772-A101-E41F44D40635}"/>
              </a:ext>
            </a:extLst>
          </p:cNvPr>
          <p:cNvSpPr txBox="1"/>
          <p:nvPr/>
        </p:nvSpPr>
        <p:spPr>
          <a:xfrm>
            <a:off x="3589618" y="3725717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사각형: 둥근 모서리 5">
            <a:extLst>
              <a:ext uri="{FF2B5EF4-FFF2-40B4-BE49-F238E27FC236}">
                <a16:creationId xmlns:a16="http://schemas.microsoft.com/office/drawing/2014/main" id="{38F8E212-D9B1-C835-5E04-379EA047858C}"/>
              </a:ext>
            </a:extLst>
          </p:cNvPr>
          <p:cNvSpPr/>
          <p:nvPr/>
        </p:nvSpPr>
        <p:spPr>
          <a:xfrm>
            <a:off x="3705225" y="3987327"/>
            <a:ext cx="5038831" cy="8757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0171B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청약통장 없이 비교적 적은 </a:t>
            </a:r>
            <a:r>
              <a:rPr lang="ko-KR" altLang="en-US" sz="16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자금으로</a:t>
            </a:r>
            <a:endParaRPr lang="en-US" altLang="ko-KR" sz="16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16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서민의 </a:t>
            </a:r>
            <a:r>
              <a:rPr lang="ko-KR" altLang="en-US" sz="16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내 집 마련 용이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C8A9FE-5BB0-C312-5827-3A1A643DC668}"/>
              </a:ext>
            </a:extLst>
          </p:cNvPr>
          <p:cNvSpPr txBox="1"/>
          <p:nvPr/>
        </p:nvSpPr>
        <p:spPr>
          <a:xfrm>
            <a:off x="3923403" y="938357"/>
            <a:ext cx="396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지역주택조합의 </a:t>
            </a:r>
            <a:r>
              <a:rPr lang="ko-KR" altLang="en-US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장점</a:t>
            </a:r>
            <a:endParaRPr lang="ko-KR" altLang="en-US" sz="3200" dirty="0"/>
          </a:p>
        </p:txBody>
      </p:sp>
      <p:sp>
        <p:nvSpPr>
          <p:cNvPr id="11" name="사각형 설명선 10"/>
          <p:cNvSpPr/>
          <p:nvPr/>
        </p:nvSpPr>
        <p:spPr>
          <a:xfrm>
            <a:off x="4426837" y="2562517"/>
            <a:ext cx="1797803" cy="1420604"/>
          </a:xfrm>
          <a:prstGeom prst="wedgeRectCallou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외부검수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_0604)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앞에 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‘</a:t>
            </a: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청약통장 없이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’</a:t>
            </a: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라는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말이 들어가면 좋을 것 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같습니다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4" name="사각형 설명선 13"/>
          <p:cNvSpPr/>
          <p:nvPr/>
        </p:nvSpPr>
        <p:spPr>
          <a:xfrm>
            <a:off x="7619404" y="2833954"/>
            <a:ext cx="1797803" cy="1420604"/>
          </a:xfrm>
          <a:prstGeom prst="wedgeRectCallou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외부검수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_0604)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무주택 서민의 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삭제하고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‘~</a:t>
            </a: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내 집 마련이 용이함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’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으로 수정해 주세요</a:t>
            </a:r>
            <a:endParaRPr lang="en-US" altLang="ko-KR" sz="1200" kern="1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448060" y="3010591"/>
            <a:ext cx="1247320" cy="800100"/>
          </a:xfrm>
          <a:prstGeom prst="wedgeRoundRectCallo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(0609): 2</a:t>
            </a:r>
            <a:r>
              <a:rPr lang="ko-KR" altLang="en-US" sz="1200"/>
              <a:t>건 수정완료</a:t>
            </a:r>
          </a:p>
        </p:txBody>
      </p:sp>
    </p:spTree>
    <p:extLst>
      <p:ext uri="{BB962C8B-B14F-4D97-AF65-F5344CB8AC3E}">
        <p14:creationId xmlns:p14="http://schemas.microsoft.com/office/powerpoint/2010/main" val="3299966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254" y="1584688"/>
            <a:ext cx="3188546" cy="27110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882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</a:t>
            </a:r>
            <a:r>
              <a:rPr lang="en-US" altLang="ko-KR" sz="1200" kern="1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중도금이라든가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잔금 같은 것도 다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후불제니까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그것만 내면 입주할 때까지 진행만 잘 된다면 전혀 문제가 없지 않습니까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?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그러면은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그거 가지고 그 정도 돈만 딱 집어넣어놓고 내 집 마련이 가능하다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그렇다면 뭐 참 서민을 위한 어떤 정책일 수도 있는 것 같아요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그리고 또 초기 가입금 정도면은 나머지는 전부 다 다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후불제니까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중간에 추가로 뭔가 내야 되는 어떤 그런 괴로움도 없는 거고 그렇죠 뭐 목돈에 대한 어떤 수요도 좀 줄어드는 거니까 아무래도 그 다음에 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2179736372</a:t>
            </a:r>
            <a:endParaRPr lang="ko-KR" altLang="en-US" sz="105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370522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그래서 투자해야 해 말아야 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B71643B-FE33-B248-1B7E-C8BA986CD429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측면</a:t>
            </a:r>
            <a:r>
              <a:rPr lang="en-US" altLang="ko-KR" dirty="0"/>
              <a:t>(</a:t>
            </a:r>
            <a:r>
              <a:rPr lang="ko-KR" altLang="en-US" dirty="0"/>
              <a:t>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362ABD-4901-E5FA-5C0E-E19AE7EC9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6296" l="10000" r="90000">
                        <a14:foregroundMark x1="74766" y1="15139" x2="78438" y2="21759"/>
                        <a14:foregroundMark x1="78359" y1="16574" x2="79115" y2="19491"/>
                        <a14:foregroundMark x1="69557" y1="89954" x2="63802" y2="96296"/>
                        <a14:foregroundMark x1="82161" y1="92593" x2="81198" y2="955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9314836" y="49695"/>
            <a:ext cx="1289713" cy="7254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B40E0A-FB44-1772-A101-E41F44D40635}"/>
              </a:ext>
            </a:extLst>
          </p:cNvPr>
          <p:cNvSpPr txBox="1"/>
          <p:nvPr/>
        </p:nvSpPr>
        <p:spPr>
          <a:xfrm>
            <a:off x="3543713" y="3725717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사각형: 둥근 모서리 5">
            <a:extLst>
              <a:ext uri="{FF2B5EF4-FFF2-40B4-BE49-F238E27FC236}">
                <a16:creationId xmlns:a16="http://schemas.microsoft.com/office/drawing/2014/main" id="{38F8E212-D9B1-C835-5E04-379EA047858C}"/>
              </a:ext>
            </a:extLst>
          </p:cNvPr>
          <p:cNvSpPr/>
          <p:nvPr/>
        </p:nvSpPr>
        <p:spPr>
          <a:xfrm>
            <a:off x="3705225" y="3987327"/>
            <a:ext cx="5038831" cy="8757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0171B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중도금 및 잔금은 후불제이므로</a:t>
            </a:r>
            <a:endParaRPr lang="en-US" altLang="ko-KR" sz="16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16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초기 목돈이 들어가지 않음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C8A9FE-5BB0-C312-5827-3A1A643DC668}"/>
              </a:ext>
            </a:extLst>
          </p:cNvPr>
          <p:cNvSpPr txBox="1"/>
          <p:nvPr/>
        </p:nvSpPr>
        <p:spPr>
          <a:xfrm>
            <a:off x="3923403" y="938357"/>
            <a:ext cx="396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지역주택조합의 </a:t>
            </a:r>
            <a:r>
              <a:rPr lang="ko-KR" altLang="en-US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장점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516110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222" y="1325030"/>
            <a:ext cx="4814835" cy="28220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882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</a:t>
            </a:r>
            <a:r>
              <a:rPr lang="en-US" altLang="ko-KR" sz="1200" kern="1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조합원 분양가가 일반 분양가 차이를 많이 이제 벌릴 수가 있기 때문에 나중에 제대로 잘 되고 나서 일반 분양도 끝나고 입주를 하면 시세 차익이 거의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확정가처럼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보장이 돼 있거든요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실제로 지역주택조합 투자해서 돈 버신 분들도 꽤 많이 있어요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그러니까 이게 아마 근절이 안 되고 그 다음에 이제 여러 가지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남매상도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많이 있지만 그런 것 같아요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하여튼 뭐 그런 측면들이 지역주택조합의 장점이 아닌가 싶습니다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kern="1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2216019669</a:t>
            </a:r>
            <a:endParaRPr lang="ko-KR" altLang="en-US" sz="105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370522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그래서 투자해야 해 말아야 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B71643B-FE33-B248-1B7E-C8BA986CD429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측면</a:t>
            </a:r>
            <a:r>
              <a:rPr lang="en-US" altLang="ko-KR" dirty="0"/>
              <a:t>(</a:t>
            </a:r>
            <a:r>
              <a:rPr lang="ko-KR" altLang="en-US" dirty="0"/>
              <a:t>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362ABD-4901-E5FA-5C0E-E19AE7EC9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6296" l="10000" r="90000">
                        <a14:foregroundMark x1="74766" y1="15139" x2="78438" y2="21759"/>
                        <a14:foregroundMark x1="78359" y1="16574" x2="79115" y2="19491"/>
                        <a14:foregroundMark x1="69557" y1="89954" x2="63802" y2="96296"/>
                        <a14:foregroundMark x1="82161" y1="92593" x2="81198" y2="955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9314836" y="49695"/>
            <a:ext cx="1289713" cy="7254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B40E0A-FB44-1772-A101-E41F44D40635}"/>
              </a:ext>
            </a:extLst>
          </p:cNvPr>
          <p:cNvSpPr txBox="1"/>
          <p:nvPr/>
        </p:nvSpPr>
        <p:spPr>
          <a:xfrm>
            <a:off x="3424744" y="3749757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사각형: 둥근 모서리 5">
            <a:extLst>
              <a:ext uri="{FF2B5EF4-FFF2-40B4-BE49-F238E27FC236}">
                <a16:creationId xmlns:a16="http://schemas.microsoft.com/office/drawing/2014/main" id="{38F8E212-D9B1-C835-5E04-379EA047858C}"/>
              </a:ext>
            </a:extLst>
          </p:cNvPr>
          <p:cNvSpPr/>
          <p:nvPr/>
        </p:nvSpPr>
        <p:spPr>
          <a:xfrm>
            <a:off x="3705225" y="3987327"/>
            <a:ext cx="5038831" cy="8757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0171B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조합원 분양가와 일반 분양가의 </a:t>
            </a:r>
            <a:br>
              <a:rPr lang="en-US" altLang="ko-KR" sz="16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</a:br>
            <a:r>
              <a:rPr lang="ko-KR" altLang="en-US" sz="16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시세차익이 거의 보장됨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C8A9FE-5BB0-C312-5827-3A1A643DC668}"/>
              </a:ext>
            </a:extLst>
          </p:cNvPr>
          <p:cNvSpPr txBox="1"/>
          <p:nvPr/>
        </p:nvSpPr>
        <p:spPr>
          <a:xfrm>
            <a:off x="3923403" y="938357"/>
            <a:ext cx="396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지역주택조합의 </a:t>
            </a:r>
            <a:r>
              <a:rPr lang="ko-KR" altLang="en-US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장점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25429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279" y="1623418"/>
            <a:ext cx="2832651" cy="24881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882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</a:t>
            </a:r>
            <a:r>
              <a:rPr lang="en-US" altLang="ko-KR" sz="1200" kern="1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그런데 그러면 장점이 있다면 단점도 얘기해야 되지 않겠습니까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?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뭐 여러 편에서 이제 설명 드린 거랑 다 종합을 해서 정리를 하자면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재개발 등 이런 어떤 그런 정비 사업에 비해서 최종 동의 요건이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95%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까지 동의 받아야만 미동의자에 대해서도 강제로 내가 소유권을 넘겨올 수 있는 거잖아요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그러니까 아무래도 동의 요건이 굉장히 까다로우니까 성공 확률이 좀 떨어지고 거기까지 가는 데 좀 어려울 거 아닙니까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?</a:t>
            </a:r>
            <a:endParaRPr lang="ko-KR" altLang="en-US" sz="1200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2034476509</a:t>
            </a:r>
            <a:endParaRPr lang="ko-KR" altLang="en-US" sz="105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75440DE-2336-A147-7D77-9F3C56C32ECB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F165FCC-58E3-0644-B5DC-991F88FD7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6296" l="10000" r="90000">
                        <a14:foregroundMark x1="74766" y1="15139" x2="78438" y2="21759"/>
                        <a14:foregroundMark x1="78359" y1="16574" x2="79115" y2="19491"/>
                        <a14:foregroundMark x1="69557" y1="89954" x2="63802" y2="96296"/>
                        <a14:foregroundMark x1="82161" y1="92593" x2="81198" y2="955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1748" y="49695"/>
            <a:ext cx="1289713" cy="725463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370522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그래서 투자해야 해 말아야 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C8A9FE-5BB0-C312-5827-3A1A643DC668}"/>
              </a:ext>
            </a:extLst>
          </p:cNvPr>
          <p:cNvSpPr txBox="1"/>
          <p:nvPr/>
        </p:nvSpPr>
        <p:spPr>
          <a:xfrm>
            <a:off x="981075" y="938357"/>
            <a:ext cx="39690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지역주택조합의 단점</a:t>
            </a:r>
            <a:endParaRPr lang="ko-KR" altLang="en-US" sz="3200" dirty="0"/>
          </a:p>
        </p:txBody>
      </p:sp>
      <p:sp>
        <p:nvSpPr>
          <p:cNvPr id="8" name="사각형: 둥근 모서리 5">
            <a:extLst>
              <a:ext uri="{FF2B5EF4-FFF2-40B4-BE49-F238E27FC236}">
                <a16:creationId xmlns:a16="http://schemas.microsoft.com/office/drawing/2014/main" id="{38F8E212-D9B1-C835-5E04-379EA047858C}"/>
              </a:ext>
            </a:extLst>
          </p:cNvPr>
          <p:cNvSpPr/>
          <p:nvPr/>
        </p:nvSpPr>
        <p:spPr>
          <a:xfrm>
            <a:off x="476250" y="3987327"/>
            <a:ext cx="5038831" cy="8757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0171B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재개발 등 정비사업에 비해</a:t>
            </a:r>
            <a:endParaRPr lang="en-US" altLang="ko-KR" sz="16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16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최종 동의 요건이 까다롭기 때문에 성공 확률이 떨어짐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B40E0A-FB44-1772-A101-E41F44D40635}"/>
              </a:ext>
            </a:extLst>
          </p:cNvPr>
          <p:cNvSpPr txBox="1"/>
          <p:nvPr/>
        </p:nvSpPr>
        <p:spPr>
          <a:xfrm>
            <a:off x="1097276" y="755020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B40E0A-FB44-1772-A101-E41F44D40635}"/>
              </a:ext>
            </a:extLst>
          </p:cNvPr>
          <p:cNvSpPr txBox="1"/>
          <p:nvPr/>
        </p:nvSpPr>
        <p:spPr>
          <a:xfrm>
            <a:off x="102051" y="3987327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5660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584688"/>
            <a:ext cx="4331011" cy="30166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475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</a:t>
            </a:r>
            <a:r>
              <a:rPr lang="en-US" altLang="ko-KR" sz="1200" kern="1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그리고 또 인허가 등 같은 게 행정관서의 통제가 좀 약간 일반적인 재개발 재건축보다는 좀 약하기 때문에 비리 확률이 좀 높을 거고</a:t>
            </a:r>
            <a:endParaRPr lang="ko-KR" altLang="en-US" sz="1200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2210570875</a:t>
            </a:r>
            <a:endParaRPr lang="ko-KR" altLang="en-US" sz="105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75440DE-2336-A147-7D77-9F3C56C32ECB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F165FCC-58E3-0644-B5DC-991F88FD7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6296" l="10000" r="90000">
                        <a14:foregroundMark x1="74766" y1="15139" x2="78438" y2="21759"/>
                        <a14:foregroundMark x1="78359" y1="16574" x2="79115" y2="19491"/>
                        <a14:foregroundMark x1="69557" y1="89954" x2="63802" y2="96296"/>
                        <a14:foregroundMark x1="82161" y1="92593" x2="81198" y2="955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1748" y="49695"/>
            <a:ext cx="1289713" cy="725463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370522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그래서 투자해야 해 말아야 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C8A9FE-5BB0-C312-5827-3A1A643DC668}"/>
              </a:ext>
            </a:extLst>
          </p:cNvPr>
          <p:cNvSpPr txBox="1"/>
          <p:nvPr/>
        </p:nvSpPr>
        <p:spPr>
          <a:xfrm>
            <a:off x="981075" y="938357"/>
            <a:ext cx="39690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지역주택조합의 단점</a:t>
            </a:r>
            <a:endParaRPr lang="ko-KR" altLang="en-US" sz="3200" dirty="0"/>
          </a:p>
        </p:txBody>
      </p:sp>
      <p:sp>
        <p:nvSpPr>
          <p:cNvPr id="8" name="사각형: 둥근 모서리 5">
            <a:extLst>
              <a:ext uri="{FF2B5EF4-FFF2-40B4-BE49-F238E27FC236}">
                <a16:creationId xmlns:a16="http://schemas.microsoft.com/office/drawing/2014/main" id="{38F8E212-D9B1-C835-5E04-379EA047858C}"/>
              </a:ext>
            </a:extLst>
          </p:cNvPr>
          <p:cNvSpPr/>
          <p:nvPr/>
        </p:nvSpPr>
        <p:spPr>
          <a:xfrm>
            <a:off x="476250" y="3987327"/>
            <a:ext cx="5038831" cy="8757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0171B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인허가 등 행정관서의 통제가 비교적 약해</a:t>
            </a:r>
            <a:endParaRPr lang="en-US" altLang="ko-KR" sz="16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16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비리 발생 확률이 높음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B40E0A-FB44-1772-A101-E41F44D40635}"/>
              </a:ext>
            </a:extLst>
          </p:cNvPr>
          <p:cNvSpPr txBox="1"/>
          <p:nvPr/>
        </p:nvSpPr>
        <p:spPr>
          <a:xfrm>
            <a:off x="102051" y="3987327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0328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42" y="1491504"/>
            <a:ext cx="4886325" cy="2695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672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</a:t>
            </a:r>
            <a:r>
              <a:rPr lang="en-US" altLang="ko-KR" sz="1200" kern="1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사업 추진이 무산됐을 때 지역주택조합은 돈만 내고 가입한 그런 가입비만 내고 가입한 조합원들 같은 경우는 무산되면 아무것도 안 남지만 재개발 같은 경우는 그래도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토지라든가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땅이라든가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뭐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집이라든가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이런 건 남아 있으니까 뭐 조금 이게 완전히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올오한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아틴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같은 느낌이 있고</a:t>
            </a:r>
            <a:endParaRPr lang="ko-KR" altLang="en-US" sz="1200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2184744842</a:t>
            </a:r>
            <a:endParaRPr lang="ko-KR" altLang="en-US" sz="105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75440DE-2336-A147-7D77-9F3C56C32ECB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F165FCC-58E3-0644-B5DC-991F88FD7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6296" l="10000" r="90000">
                        <a14:foregroundMark x1="74766" y1="15139" x2="78438" y2="21759"/>
                        <a14:foregroundMark x1="78359" y1="16574" x2="79115" y2="19491"/>
                        <a14:foregroundMark x1="69557" y1="89954" x2="63802" y2="96296"/>
                        <a14:foregroundMark x1="82161" y1="92593" x2="81198" y2="955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1748" y="49695"/>
            <a:ext cx="1289713" cy="725463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370522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그래서 투자해야 해 말아야 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C8A9FE-5BB0-C312-5827-3A1A643DC668}"/>
              </a:ext>
            </a:extLst>
          </p:cNvPr>
          <p:cNvSpPr txBox="1"/>
          <p:nvPr/>
        </p:nvSpPr>
        <p:spPr>
          <a:xfrm>
            <a:off x="981075" y="938357"/>
            <a:ext cx="39690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지역주택조합의 단점</a:t>
            </a:r>
            <a:endParaRPr lang="ko-KR" altLang="en-US" sz="3200" dirty="0"/>
          </a:p>
        </p:txBody>
      </p:sp>
      <p:sp>
        <p:nvSpPr>
          <p:cNvPr id="8" name="사각형: 둥근 모서리 5">
            <a:extLst>
              <a:ext uri="{FF2B5EF4-FFF2-40B4-BE49-F238E27FC236}">
                <a16:creationId xmlns:a16="http://schemas.microsoft.com/office/drawing/2014/main" id="{38F8E212-D9B1-C835-5E04-379EA047858C}"/>
              </a:ext>
            </a:extLst>
          </p:cNvPr>
          <p:cNvSpPr/>
          <p:nvPr/>
        </p:nvSpPr>
        <p:spPr>
          <a:xfrm>
            <a:off x="476250" y="3987327"/>
            <a:ext cx="5038831" cy="8757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0171B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사업 추진 무산 시 아무것도 </a:t>
            </a:r>
            <a:r>
              <a:rPr lang="ko-KR" altLang="en-US" sz="16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남지 않음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B40E0A-FB44-1772-A101-E41F44D40635}"/>
              </a:ext>
            </a:extLst>
          </p:cNvPr>
          <p:cNvSpPr txBox="1"/>
          <p:nvPr/>
        </p:nvSpPr>
        <p:spPr>
          <a:xfrm>
            <a:off x="102051" y="3987327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사각형 설명선 10"/>
          <p:cNvSpPr/>
          <p:nvPr/>
        </p:nvSpPr>
        <p:spPr>
          <a:xfrm>
            <a:off x="1792125" y="2540448"/>
            <a:ext cx="1797803" cy="1420604"/>
          </a:xfrm>
          <a:prstGeom prst="wedgeRectCallou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외부검수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_0604)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사업 추진 무산 시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~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3252027" y="3000067"/>
            <a:ext cx="1247320" cy="800100"/>
          </a:xfrm>
          <a:prstGeom prst="wedgeRoundRectCallo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(0609): </a:t>
            </a:r>
            <a:r>
              <a:rPr lang="ko-KR" altLang="en-US" sz="1200"/>
              <a:t>수정완료</a:t>
            </a:r>
          </a:p>
        </p:txBody>
      </p:sp>
    </p:spTree>
    <p:extLst>
      <p:ext uri="{BB962C8B-B14F-4D97-AF65-F5344CB8AC3E}">
        <p14:creationId xmlns:p14="http://schemas.microsoft.com/office/powerpoint/2010/main" val="250059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173902" y="1426598"/>
            <a:ext cx="3643525" cy="27188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882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그다음에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또 실제로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보면은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공정거래위원회가 조사를 한 바에 의하면 지역주택조합을 결성해 가지고 입주까지 이르는 비율이 한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25%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정도도 안 된대요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그러니까 성공한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25%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는 돈을 벌어요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근데 성공하지 못한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75%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는 그냥 제로가 되는 거거든요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u="sng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이것도 약간 통계조차도 없었던 건데 억지로 지자체에서 이제 공정위가 이제 뭔가 자료를 제출하라고 하니까 아마 냈던 어떤 억지 춘향 격으로 냈던 어떤 그런 것 같아요</a:t>
            </a:r>
            <a:r>
              <a:rPr lang="en-US" altLang="ko-KR" sz="1200" u="sng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u="sng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2186763433</a:t>
            </a:r>
            <a:endParaRPr lang="ko-KR" altLang="en-US" sz="105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75440DE-2336-A147-7D77-9F3C56C32ECB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F165FCC-58E3-0644-B5DC-991F88FD7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6296" l="10000" r="90000">
                        <a14:foregroundMark x1="74766" y1="15139" x2="78438" y2="21759"/>
                        <a14:foregroundMark x1="78359" y1="16574" x2="79115" y2="19491"/>
                        <a14:foregroundMark x1="69557" y1="89954" x2="63802" y2="96296"/>
                        <a14:foregroundMark x1="82161" y1="92593" x2="81198" y2="955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1748" y="49695"/>
            <a:ext cx="1289713" cy="725463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370522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그래서 투자해야 해 말아야 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C8A9FE-5BB0-C312-5827-3A1A643DC668}"/>
              </a:ext>
            </a:extLst>
          </p:cNvPr>
          <p:cNvSpPr txBox="1"/>
          <p:nvPr/>
        </p:nvSpPr>
        <p:spPr>
          <a:xfrm>
            <a:off x="981075" y="938357"/>
            <a:ext cx="39690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지역주택조합의 단점</a:t>
            </a:r>
            <a:endParaRPr lang="ko-KR" altLang="en-US" sz="3200" dirty="0"/>
          </a:p>
        </p:txBody>
      </p:sp>
      <p:sp>
        <p:nvSpPr>
          <p:cNvPr id="8" name="사각형: 둥근 모서리 5">
            <a:extLst>
              <a:ext uri="{FF2B5EF4-FFF2-40B4-BE49-F238E27FC236}">
                <a16:creationId xmlns:a16="http://schemas.microsoft.com/office/drawing/2014/main" id="{38F8E212-D9B1-C835-5E04-379EA047858C}"/>
              </a:ext>
            </a:extLst>
          </p:cNvPr>
          <p:cNvSpPr/>
          <p:nvPr/>
        </p:nvSpPr>
        <p:spPr>
          <a:xfrm>
            <a:off x="476250" y="3987327"/>
            <a:ext cx="5038831" cy="8757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0171B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지역주택조합을 결성하여 입주에 이르는 비율이</a:t>
            </a:r>
            <a:endParaRPr lang="en-US" altLang="ko-KR" sz="16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16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약 </a:t>
            </a:r>
            <a:r>
              <a:rPr lang="en-US" altLang="ko-KR" sz="16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25% </a:t>
            </a:r>
            <a:r>
              <a:rPr lang="ko-KR" altLang="en-US" sz="16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이하로 저조함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B40E0A-FB44-1772-A101-E41F44D40635}"/>
              </a:ext>
            </a:extLst>
          </p:cNvPr>
          <p:cNvSpPr txBox="1"/>
          <p:nvPr/>
        </p:nvSpPr>
        <p:spPr>
          <a:xfrm>
            <a:off x="102051" y="3987327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사각형 설명선 10"/>
          <p:cNvSpPr/>
          <p:nvPr/>
        </p:nvSpPr>
        <p:spPr>
          <a:xfrm>
            <a:off x="8276304" y="3435115"/>
            <a:ext cx="1797803" cy="1420604"/>
          </a:xfrm>
          <a:prstGeom prst="wedgeRectCallout">
            <a:avLst>
              <a:gd name="adj1" fmla="val -31609"/>
              <a:gd name="adj2" fmla="val 89774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외부검수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_0604)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내용 진행에 무리 없다면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밑줄 내용 삭제하는 것은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어떨까요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7984580" y="2711954"/>
            <a:ext cx="1247320" cy="800100"/>
          </a:xfrm>
          <a:prstGeom prst="wedgeRoundRectCallo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(0609): </a:t>
            </a:r>
            <a:r>
              <a:rPr lang="ko-KR" altLang="en-US" sz="1200"/>
              <a:t>원안유지</a:t>
            </a:r>
          </a:p>
        </p:txBody>
      </p:sp>
    </p:spTree>
    <p:extLst>
      <p:ext uri="{BB962C8B-B14F-4D97-AF65-F5344CB8AC3E}">
        <p14:creationId xmlns:p14="http://schemas.microsoft.com/office/powerpoint/2010/main" val="4264011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972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그래서 이제 지금 뭐 서울시 같은 경우에도 지방자치단체별 추진 현황들이 좀 꽤 있어요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합계를 보면 뭐 한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120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개소 정도 가까이 되거든요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#3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굉장히 많은 지역들도 있고 그 다음에 뭐 얼마 없는 그런 지역들도 있단 말이에요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그런데 보면은 추진하는 것들을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보면은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이제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#4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조합 신고를 한 데가 거의 대부분이고 말 그대로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#5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착공까지 했다 이거 굉장히 미미하거든요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 현황표를 보시면 영상 보이시죠</a:t>
            </a:r>
            <a:r>
              <a:rPr lang="en-US" altLang="ko-KR" sz="1200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예 화면이 그러니까 이런 것들도 좀 있는 데다가 제가 이제 샘플링을 한번 해 봤는데</a:t>
            </a:r>
            <a:endParaRPr lang="ko-KR" altLang="en-US" sz="1200" kern="100" dirty="0">
              <a:solidFill>
                <a:srgbClr val="FF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-</a:t>
            </a:r>
            <a:endParaRPr lang="ko-KR" altLang="en-US" sz="105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370522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그래서 투자해야 해 말아야 해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b="51138"/>
          <a:stretch/>
        </p:blipFill>
        <p:spPr>
          <a:xfrm>
            <a:off x="3978568" y="1740473"/>
            <a:ext cx="4670131" cy="340302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B71643B-FE33-B248-1B7E-C8BA986CD429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측면</a:t>
            </a:r>
            <a:r>
              <a:rPr lang="en-US" altLang="ko-KR" dirty="0"/>
              <a:t>(</a:t>
            </a:r>
            <a:r>
              <a:rPr lang="ko-KR" altLang="en-US" dirty="0"/>
              <a:t>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7362ABD-4901-E5FA-5C0E-E19AE7EC9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6296" l="10000" r="90000">
                        <a14:foregroundMark x1="74766" y1="15139" x2="78438" y2="21759"/>
                        <a14:foregroundMark x1="78359" y1="16574" x2="79115" y2="19491"/>
                        <a14:foregroundMark x1="69557" y1="89954" x2="63802" y2="96296"/>
                        <a14:foregroundMark x1="82161" y1="92593" x2="81198" y2="955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9314836" y="49695"/>
            <a:ext cx="1289713" cy="7254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C8A9FE-5BB0-C312-5827-3A1A643DC668}"/>
              </a:ext>
            </a:extLst>
          </p:cNvPr>
          <p:cNvSpPr txBox="1"/>
          <p:nvPr/>
        </p:nvSpPr>
        <p:spPr>
          <a:xfrm>
            <a:off x="3876675" y="484832"/>
            <a:ext cx="32289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지방자치단체별 추진 현황</a:t>
            </a:r>
            <a:endParaRPr lang="ko-KR" altLang="en-US" sz="3200" dirty="0"/>
          </a:p>
        </p:txBody>
      </p:sp>
      <p:sp>
        <p:nvSpPr>
          <p:cNvPr id="14" name="사각형: 둥근 모서리 12">
            <a:extLst>
              <a:ext uri="{FF2B5EF4-FFF2-40B4-BE49-F238E27FC236}">
                <a16:creationId xmlns:a16="http://schemas.microsoft.com/office/drawing/2014/main" id="{30FF249C-9336-4136-B54F-2CBA62BBA56C}"/>
              </a:ext>
            </a:extLst>
          </p:cNvPr>
          <p:cNvSpPr/>
          <p:nvPr/>
        </p:nvSpPr>
        <p:spPr>
          <a:xfrm>
            <a:off x="5788319" y="1160829"/>
            <a:ext cx="1717381" cy="367389"/>
          </a:xfrm>
          <a:prstGeom prst="roundRect">
            <a:avLst>
              <a:gd name="adj" fmla="val 50000"/>
            </a:avLst>
          </a:prstGeom>
          <a:solidFill>
            <a:srgbClr val="3057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>
              <a:lnSpc>
                <a:spcPct val="120000"/>
              </a:lnSpc>
              <a:defRPr/>
            </a:pPr>
            <a:r>
              <a:rPr lang="ko-KR" altLang="en-US" sz="24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서울시 전체</a:t>
            </a:r>
            <a:endParaRPr lang="ko-KR" altLang="en-US" sz="24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86266" y="1344523"/>
            <a:ext cx="1222273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* </a:t>
            </a:r>
            <a:r>
              <a:rPr lang="en-US" altLang="ko-KR" sz="1050" b="1" dirty="0">
                <a:solidFill>
                  <a:srgbClr val="FF0000"/>
                </a:solidFill>
              </a:rPr>
              <a:t>#3~#5 </a:t>
            </a:r>
            <a:r>
              <a:rPr lang="ko-KR" altLang="en-US" sz="1050" dirty="0"/>
              <a:t>표를 상단에서 하단까지 천천히 제시</a:t>
            </a:r>
            <a:endParaRPr lang="en-US" altLang="ko-KR" sz="1050" dirty="0"/>
          </a:p>
          <a:p>
            <a:r>
              <a:rPr lang="en-US" altLang="ko-KR" sz="1050" dirty="0"/>
              <a:t>(</a:t>
            </a:r>
            <a:r>
              <a:rPr lang="ko-KR" altLang="en-US" sz="1050" dirty="0"/>
              <a:t>전체 표는 다음 슬라이드 참조 부탁드립니다</a:t>
            </a:r>
            <a:r>
              <a:rPr lang="en-US" altLang="ko-KR" sz="1050" dirty="0"/>
              <a:t>.)</a:t>
            </a:r>
            <a:endParaRPr lang="ko-KR" altLang="en-US" sz="105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4619625" y="1728096"/>
            <a:ext cx="685800" cy="596003"/>
          </a:xfrm>
          <a:prstGeom prst="roundRect">
            <a:avLst/>
          </a:prstGeom>
          <a:noFill/>
          <a:ln w="28575">
            <a:solidFill>
              <a:srgbClr val="FF3399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B40E0A-FB44-1772-A101-E41F44D40635}"/>
              </a:ext>
            </a:extLst>
          </p:cNvPr>
          <p:cNvSpPr txBox="1"/>
          <p:nvPr/>
        </p:nvSpPr>
        <p:spPr>
          <a:xfrm>
            <a:off x="3476625" y="831080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40E0A-FB44-1772-A101-E41F44D40635}"/>
              </a:ext>
            </a:extLst>
          </p:cNvPr>
          <p:cNvSpPr txBox="1"/>
          <p:nvPr/>
        </p:nvSpPr>
        <p:spPr>
          <a:xfrm>
            <a:off x="5220506" y="1558203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EBA98A-BFDA-4192-A709-622215C000DC}"/>
              </a:ext>
            </a:extLst>
          </p:cNvPr>
          <p:cNvSpPr/>
          <p:nvPr/>
        </p:nvSpPr>
        <p:spPr>
          <a:xfrm>
            <a:off x="4711299" y="2363155"/>
            <a:ext cx="537670" cy="278034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439A57-AD71-49F8-AC94-ED64977FF278}"/>
              </a:ext>
            </a:extLst>
          </p:cNvPr>
          <p:cNvSpPr/>
          <p:nvPr/>
        </p:nvSpPr>
        <p:spPr>
          <a:xfrm>
            <a:off x="5366517" y="2095502"/>
            <a:ext cx="537670" cy="304600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A4C120-4AD2-4784-AD5E-CA973CADFAE7}"/>
              </a:ext>
            </a:extLst>
          </p:cNvPr>
          <p:cNvSpPr/>
          <p:nvPr/>
        </p:nvSpPr>
        <p:spPr>
          <a:xfrm>
            <a:off x="7380879" y="2095501"/>
            <a:ext cx="537670" cy="304600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2D0D9C-9507-42DE-A659-4A9796655D63}"/>
              </a:ext>
            </a:extLst>
          </p:cNvPr>
          <p:cNvSpPr txBox="1"/>
          <p:nvPr/>
        </p:nvSpPr>
        <p:spPr>
          <a:xfrm>
            <a:off x="4478439" y="2412404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#3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702960-CA72-4681-BBCF-745D42FEECEC}"/>
              </a:ext>
            </a:extLst>
          </p:cNvPr>
          <p:cNvSpPr txBox="1"/>
          <p:nvPr/>
        </p:nvSpPr>
        <p:spPr>
          <a:xfrm>
            <a:off x="5784872" y="1940888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#4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2ED134-6EC6-4257-8786-64956B4BB3E4}"/>
              </a:ext>
            </a:extLst>
          </p:cNvPr>
          <p:cNvSpPr txBox="1"/>
          <p:nvPr/>
        </p:nvSpPr>
        <p:spPr>
          <a:xfrm>
            <a:off x="7823725" y="1915040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#5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2692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467334"/>
              </p:ext>
            </p:extLst>
          </p:nvPr>
        </p:nvGraphicFramePr>
        <p:xfrm>
          <a:off x="1057275" y="-1365250"/>
          <a:ext cx="5467350" cy="8169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050">
                  <a:extLst>
                    <a:ext uri="{9D8B030D-6E8A-4147-A177-3AD203B41FA5}">
                      <a16:colId xmlns:a16="http://schemas.microsoft.com/office/drawing/2014/main" val="1028031580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3430645832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953874427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683501869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1778812999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3907868980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906497802"/>
                    </a:ext>
                  </a:extLst>
                </a:gridCol>
              </a:tblGrid>
              <a:tr h="319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자치구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합계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모집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ko-KR" altLang="en-US" sz="1000" dirty="0"/>
                        <a:t>신고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조합설립인가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사업계획승인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착공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793281"/>
                  </a:ext>
                </a:extLst>
              </a:tr>
              <a:tr h="2989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B8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118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B8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86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B8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14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B8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7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B8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11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B8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B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375412"/>
                  </a:ext>
                </a:extLst>
              </a:tr>
              <a:tr h="2989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강남구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085482"/>
                  </a:ext>
                </a:extLst>
              </a:tr>
              <a:tr h="2989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강동구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4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633168"/>
                  </a:ext>
                </a:extLst>
              </a:tr>
              <a:tr h="2989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강북구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0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887312"/>
                  </a:ext>
                </a:extLst>
              </a:tr>
              <a:tr h="2989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강서구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6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892980"/>
                  </a:ext>
                </a:extLst>
              </a:tr>
              <a:tr h="2989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관악구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9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9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233144"/>
                  </a:ext>
                </a:extLst>
              </a:tr>
              <a:tr h="2989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광진구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6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614439"/>
                  </a:ext>
                </a:extLst>
              </a:tr>
              <a:tr h="2989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구로구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8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263876"/>
                  </a:ext>
                </a:extLst>
              </a:tr>
              <a:tr h="2989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금천구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1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093992"/>
                  </a:ext>
                </a:extLst>
              </a:tr>
              <a:tr h="2989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노원구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3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437413"/>
                  </a:ext>
                </a:extLst>
              </a:tr>
              <a:tr h="2989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도봉구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1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549028"/>
                  </a:ext>
                </a:extLst>
              </a:tr>
              <a:tr h="2989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동대문구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1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8145"/>
                  </a:ext>
                </a:extLst>
              </a:tr>
              <a:tr h="2989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동작구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24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17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346249"/>
                  </a:ext>
                </a:extLst>
              </a:tr>
              <a:tr h="2989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마포구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10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969947"/>
                  </a:ext>
                </a:extLst>
              </a:tr>
              <a:tr h="2989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서대문구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2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622309"/>
                  </a:ext>
                </a:extLst>
              </a:tr>
              <a:tr h="2989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서초구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1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253508"/>
                  </a:ext>
                </a:extLst>
              </a:tr>
              <a:tr h="2989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성동구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6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323002"/>
                  </a:ext>
                </a:extLst>
              </a:tr>
              <a:tr h="2989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성북구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3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305940"/>
                  </a:ext>
                </a:extLst>
              </a:tr>
              <a:tr h="2989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송파구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8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997837"/>
                  </a:ext>
                </a:extLst>
              </a:tr>
              <a:tr h="2989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양천구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0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627891"/>
                  </a:ext>
                </a:extLst>
              </a:tr>
              <a:tr h="2989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영등포구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11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957037"/>
                  </a:ext>
                </a:extLst>
              </a:tr>
              <a:tr h="2989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용산구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0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353496"/>
                  </a:ext>
                </a:extLst>
              </a:tr>
              <a:tr h="2989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은평구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9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9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298225"/>
                  </a:ext>
                </a:extLst>
              </a:tr>
              <a:tr h="2989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종로구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0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610232"/>
                  </a:ext>
                </a:extLst>
              </a:tr>
              <a:tr h="2989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중구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3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097169"/>
                  </a:ext>
                </a:extLst>
              </a:tr>
              <a:tr h="2989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중랑구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2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4248731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B3704345-3094-4F60-8807-02B1E5D6A0DA}"/>
              </a:ext>
            </a:extLst>
          </p:cNvPr>
          <p:cNvSpPr/>
          <p:nvPr/>
        </p:nvSpPr>
        <p:spPr>
          <a:xfrm>
            <a:off x="1977624" y="-665795"/>
            <a:ext cx="537670" cy="747039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0C7F6A0-6ED9-46DF-8A11-EBF10218046C}"/>
              </a:ext>
            </a:extLst>
          </p:cNvPr>
          <p:cNvSpPr/>
          <p:nvPr/>
        </p:nvSpPr>
        <p:spPr>
          <a:xfrm>
            <a:off x="2731683" y="-933449"/>
            <a:ext cx="537670" cy="773804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0F6429C-4621-46B5-9B3D-F994F8D34397}"/>
              </a:ext>
            </a:extLst>
          </p:cNvPr>
          <p:cNvSpPr/>
          <p:nvPr/>
        </p:nvSpPr>
        <p:spPr>
          <a:xfrm>
            <a:off x="5085354" y="-933449"/>
            <a:ext cx="537670" cy="773804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187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672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지자체별로 추진 현황 중에 구로구 거를 한번 제가 한번 구로구청 홈페이지에서 이걸 인용한 거거든요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보면은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무슨 진행되는 데가 거의 없다시피 해요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아예 그렇습니다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단계별로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토지 사용권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확보라든가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그다음에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또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#3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토지를 아예 등기 이전하는 등기 이전하는 그런 것들 소유권 이전 등기를 하는 그런 어떤 비율도 굉장히 떨어지고 있거든요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-</a:t>
            </a:r>
            <a:endParaRPr lang="ko-KR" altLang="en-US" sz="105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75440DE-2336-A147-7D77-9F3C56C32ECB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F165FCC-58E3-0644-B5DC-991F88FD7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296" l="10000" r="90000">
                        <a14:foregroundMark x1="74766" y1="15139" x2="78438" y2="21759"/>
                        <a14:foregroundMark x1="78359" y1="16574" x2="79115" y2="19491"/>
                        <a14:foregroundMark x1="69557" y1="89954" x2="63802" y2="96296"/>
                        <a14:foregroundMark x1="82161" y1="92593" x2="81198" y2="955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1748" y="49695"/>
            <a:ext cx="1289713" cy="725463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370522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그래서 투자해야 해 말아야 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C5E063-2A64-46D5-8D20-C580ABFAB50E}"/>
              </a:ext>
            </a:extLst>
          </p:cNvPr>
          <p:cNvSpPr txBox="1"/>
          <p:nvPr/>
        </p:nvSpPr>
        <p:spPr>
          <a:xfrm>
            <a:off x="200025" y="327207"/>
            <a:ext cx="32289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지방자치단체별 추진 현황</a:t>
            </a:r>
            <a:endParaRPr lang="ko-KR" altLang="en-US" sz="3200" dirty="0"/>
          </a:p>
        </p:txBody>
      </p:sp>
      <p:sp>
        <p:nvSpPr>
          <p:cNvPr id="8" name="사각형: 둥근 모서리 12">
            <a:extLst>
              <a:ext uri="{FF2B5EF4-FFF2-40B4-BE49-F238E27FC236}">
                <a16:creationId xmlns:a16="http://schemas.microsoft.com/office/drawing/2014/main" id="{E0A0DA5A-EAFF-4606-8C5E-4B3F91A37308}"/>
              </a:ext>
            </a:extLst>
          </p:cNvPr>
          <p:cNvSpPr/>
          <p:nvPr/>
        </p:nvSpPr>
        <p:spPr>
          <a:xfrm>
            <a:off x="279643" y="1551946"/>
            <a:ext cx="1945981" cy="367389"/>
          </a:xfrm>
          <a:prstGeom prst="roundRect">
            <a:avLst>
              <a:gd name="adj" fmla="val 50000"/>
            </a:avLst>
          </a:prstGeom>
          <a:solidFill>
            <a:srgbClr val="3057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>
              <a:lnSpc>
                <a:spcPct val="120000"/>
              </a:lnSpc>
              <a:defRPr/>
            </a:pPr>
            <a:r>
              <a:rPr lang="ko-KR" altLang="en-US" sz="24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서울시 구로구</a:t>
            </a:r>
            <a:endParaRPr lang="ko-KR" altLang="en-US" sz="24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2E4B23-278E-43BA-ABFC-06DFF1035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624" y="1084997"/>
            <a:ext cx="6752611" cy="39550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F8DD3C-7A97-41E0-9E40-40A64FEC3286}"/>
              </a:ext>
            </a:extLst>
          </p:cNvPr>
          <p:cNvSpPr txBox="1"/>
          <p:nvPr/>
        </p:nvSpPr>
        <p:spPr>
          <a:xfrm>
            <a:off x="9186266" y="1344523"/>
            <a:ext cx="1222273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* (</a:t>
            </a:r>
            <a:r>
              <a:rPr lang="ko-KR" altLang="en-US" sz="1050" dirty="0"/>
              <a:t>표는 다음 슬라이드 참조 부탁드립니다</a:t>
            </a:r>
            <a:r>
              <a:rPr lang="en-US" altLang="ko-KR" sz="1050" dirty="0"/>
              <a:t>.)</a:t>
            </a:r>
            <a:endParaRPr lang="ko-KR" altLang="en-US" sz="10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8A911D-9BD8-4CAC-A7E3-990BB3C37714}"/>
              </a:ext>
            </a:extLst>
          </p:cNvPr>
          <p:cNvSpPr txBox="1"/>
          <p:nvPr/>
        </p:nvSpPr>
        <p:spPr>
          <a:xfrm>
            <a:off x="3218941" y="521242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B59A534-19CB-4E35-A3F9-0947E16FC278}"/>
              </a:ext>
            </a:extLst>
          </p:cNvPr>
          <p:cNvSpPr/>
          <p:nvPr/>
        </p:nvSpPr>
        <p:spPr>
          <a:xfrm>
            <a:off x="5333094" y="1890760"/>
            <a:ext cx="537670" cy="312072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61EC2D2-0079-4511-B836-16A1D880F5C1}"/>
              </a:ext>
            </a:extLst>
          </p:cNvPr>
          <p:cNvSpPr/>
          <p:nvPr/>
        </p:nvSpPr>
        <p:spPr>
          <a:xfrm>
            <a:off x="6078795" y="1919335"/>
            <a:ext cx="537670" cy="312072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E2BF0D-B7E5-4735-90D1-58185F09D72E}"/>
              </a:ext>
            </a:extLst>
          </p:cNvPr>
          <p:cNvSpPr txBox="1"/>
          <p:nvPr/>
        </p:nvSpPr>
        <p:spPr>
          <a:xfrm>
            <a:off x="5115353" y="1862185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F577F4-057B-4E69-8F75-E634162A6531}"/>
              </a:ext>
            </a:extLst>
          </p:cNvPr>
          <p:cNvSpPr txBox="1"/>
          <p:nvPr/>
        </p:nvSpPr>
        <p:spPr>
          <a:xfrm>
            <a:off x="6485807" y="1862185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#3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9787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A5FFC5A-C8B6-D315-79DF-F36428AC8B8D}"/>
              </a:ext>
            </a:extLst>
          </p:cNvPr>
          <p:cNvSpPr txBox="1"/>
          <p:nvPr/>
        </p:nvSpPr>
        <p:spPr>
          <a:xfrm>
            <a:off x="9170605" y="-15906"/>
            <a:ext cx="1512000" cy="7200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atinLnBrk="0"/>
            <a:r>
              <a:rPr lang="ko-KR" altLang="en-US" sz="1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본과정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학습 </a:t>
            </a: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Flow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EE9966-77ED-9013-22D3-A9DB4EB09D53}"/>
              </a:ext>
            </a:extLst>
          </p:cNvPr>
          <p:cNvSpPr/>
          <p:nvPr/>
        </p:nvSpPr>
        <p:spPr>
          <a:xfrm>
            <a:off x="11365" y="1583513"/>
            <a:ext cx="9144000" cy="35623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고딕"/>
              <a:ea typeface="나눔고딕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B2A3BA-E451-07DC-A11D-E554A46DE616}"/>
              </a:ext>
            </a:extLst>
          </p:cNvPr>
          <p:cNvSpPr/>
          <p:nvPr/>
        </p:nvSpPr>
        <p:spPr>
          <a:xfrm>
            <a:off x="0" y="863455"/>
            <a:ext cx="9144000" cy="11100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고딕"/>
              <a:ea typeface="나눔고딕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EE8842-87A5-64E5-F1AA-6B56150D5C14}"/>
              </a:ext>
            </a:extLst>
          </p:cNvPr>
          <p:cNvSpPr/>
          <p:nvPr/>
        </p:nvSpPr>
        <p:spPr>
          <a:xfrm>
            <a:off x="0" y="868624"/>
            <a:ext cx="9144000" cy="331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000" tIns="27000" rIns="27000" bIns="2700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b="1" spc="-113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디자인 콘셉트</a:t>
            </a:r>
            <a:endParaRPr lang="ko-KR" altLang="en-US" b="1" spc="-113">
              <a:solidFill>
                <a:prstClr val="black"/>
              </a:solidFill>
              <a:latin typeface="나눔고딕"/>
              <a:ea typeface="나눔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18438B4-6A4E-78D0-9FCD-3833620BA394}"/>
              </a:ext>
            </a:extLst>
          </p:cNvPr>
          <p:cNvSpPr/>
          <p:nvPr/>
        </p:nvSpPr>
        <p:spPr>
          <a:xfrm>
            <a:off x="0" y="2113224"/>
            <a:ext cx="9144000" cy="331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000" tIns="27000" rIns="27000" bIns="2700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b="1" spc="-113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학습 </a:t>
            </a:r>
            <a:r>
              <a:rPr lang="en-US" altLang="ko-KR" b="1" spc="-113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Flow</a:t>
            </a:r>
            <a:endParaRPr lang="ko-KR" altLang="en-US" b="1" spc="-113">
              <a:ln w="9525"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latin typeface="나눔고딕"/>
              <a:ea typeface="나눔고딕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F65651-D1F5-7DC5-56F9-9FC1B72B77BE}"/>
              </a:ext>
            </a:extLst>
          </p:cNvPr>
          <p:cNvSpPr/>
          <p:nvPr/>
        </p:nvSpPr>
        <p:spPr>
          <a:xfrm>
            <a:off x="0" y="249097"/>
            <a:ext cx="9144000" cy="406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000" tIns="27000" rIns="27000" bIns="2700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2400" b="1" spc="-113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지역주택조합의 진실</a:t>
            </a:r>
            <a:endParaRPr lang="ko-KR" altLang="en-US" sz="2400" b="1" spc="-113">
              <a:solidFill>
                <a:prstClr val="black"/>
              </a:solidFill>
              <a:latin typeface="나눔고딕"/>
              <a:ea typeface="나눔고딕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0E8E86-C6A1-4D7E-755C-53A37C243026}"/>
              </a:ext>
            </a:extLst>
          </p:cNvPr>
          <p:cNvSpPr/>
          <p:nvPr/>
        </p:nvSpPr>
        <p:spPr>
          <a:xfrm>
            <a:off x="0" y="1190859"/>
            <a:ext cx="9144000" cy="7008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000" tIns="27000" rIns="27000" bIns="2700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400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도입 부분은 원고 내용을 재구성해 ‘</a:t>
            </a:r>
            <a:r>
              <a:rPr lang="ko-KR" altLang="en-US" sz="1400" b="1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그것이 알고 싶다</a:t>
            </a:r>
            <a:r>
              <a:rPr lang="ko-KR" altLang="en-US" sz="1400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’ 콘셉트로</a:t>
            </a:r>
            <a:r>
              <a:rPr lang="ko-KR" altLang="en-US" sz="1400" b="1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 </a:t>
            </a:r>
            <a:r>
              <a:rPr lang="ko-KR" altLang="en-US" sz="1400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시작하여 내용에 대한 문제상황을 흥미롭게 제시</a:t>
            </a:r>
            <a:r>
              <a:rPr lang="en-US" altLang="ko-KR" sz="1400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,</a:t>
            </a:r>
          </a:p>
          <a:p>
            <a:pPr lvl="0" algn="ctr">
              <a:defRPr/>
            </a:pPr>
            <a:r>
              <a:rPr lang="ko-KR" altLang="en-US" sz="1400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본학습에서는 </a:t>
            </a:r>
            <a:r>
              <a:rPr lang="ko-KR" altLang="en-US" sz="1400" b="1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시인성을 높인 디자인 </a:t>
            </a:r>
            <a:r>
              <a:rPr lang="en-US" altLang="ko-KR" sz="1400" b="1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+</a:t>
            </a:r>
            <a:r>
              <a:rPr lang="ko-KR" altLang="en-US" sz="1400" b="1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 키워드 중심의 강의 구성</a:t>
            </a:r>
            <a:r>
              <a:rPr lang="ko-KR" altLang="en-US" sz="1400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을 통해 내용을 효과적으로 전달</a:t>
            </a:r>
            <a:endParaRPr lang="en-US" altLang="ko-KR" sz="1400" spc="-113" dirty="0">
              <a:ln w="9525"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latin typeface="나눔고딕"/>
              <a:ea typeface="나눔고딕"/>
            </a:endParaRPr>
          </a:p>
          <a:p>
            <a:pPr lvl="0" algn="ctr">
              <a:defRPr/>
            </a:pPr>
            <a:r>
              <a:rPr lang="ko-KR" altLang="en-US" sz="1400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중요 내용은 </a:t>
            </a:r>
            <a:r>
              <a:rPr lang="ko-KR" altLang="en-US" sz="1400" b="1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블루 계열의 </a:t>
            </a:r>
            <a:r>
              <a:rPr lang="ko-KR" altLang="en-US" sz="1400" b="1" spc="-113" dirty="0" err="1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강조색</a:t>
            </a:r>
            <a:r>
              <a:rPr lang="ko-KR" altLang="en-US" sz="1400" b="1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 폰트 </a:t>
            </a:r>
            <a:r>
              <a:rPr lang="en-US" altLang="ko-KR" sz="1400" b="1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+</a:t>
            </a:r>
            <a:r>
              <a:rPr lang="ko-KR" altLang="en-US" sz="1400" b="1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 내용 관련 실사 이미지 </a:t>
            </a:r>
            <a:r>
              <a:rPr lang="en-US" altLang="ko-KR" sz="1400" b="1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+</a:t>
            </a:r>
            <a:r>
              <a:rPr lang="ko-KR" altLang="en-US" sz="1400" b="1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 </a:t>
            </a:r>
            <a:r>
              <a:rPr lang="ko-KR" altLang="en-US" sz="1400" b="1" spc="-113" dirty="0" err="1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타이포그래픽을</a:t>
            </a:r>
            <a:r>
              <a:rPr lang="ko-KR" altLang="en-US" sz="1400" b="1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 혼합</a:t>
            </a:r>
            <a:r>
              <a:rPr lang="ko-KR" altLang="en-US" sz="1400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하여 시각적으로 강조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13D2FE8-A608-86F2-C9BA-6E7674572FED}"/>
              </a:ext>
            </a:extLst>
          </p:cNvPr>
          <p:cNvSpPr/>
          <p:nvPr/>
        </p:nvSpPr>
        <p:spPr>
          <a:xfrm>
            <a:off x="3003671" y="2697070"/>
            <a:ext cx="332027" cy="44037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lvl="0" algn="ctr" defTabSz="914192" latinLnBrk="0">
              <a:defRPr/>
            </a:pPr>
            <a:endParaRPr lang="ko-KR" altLang="en-US" kern="0">
              <a:solidFill>
                <a:prstClr val="white"/>
              </a:solidFill>
              <a:latin typeface="나눔스퀘어 Bold"/>
              <a:ea typeface="나눔스퀘어 Bold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FF8F94BF-C04E-9A20-1AA1-CAB1F3CFEF7C}"/>
              </a:ext>
            </a:extLst>
          </p:cNvPr>
          <p:cNvSpPr/>
          <p:nvPr/>
        </p:nvSpPr>
        <p:spPr>
          <a:xfrm>
            <a:off x="5906184" y="2697070"/>
            <a:ext cx="332027" cy="44037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lvl="0" algn="ctr" defTabSz="914192" latinLnBrk="0">
              <a:defRPr/>
            </a:pPr>
            <a:endParaRPr lang="ko-KR" altLang="en-US" kern="0">
              <a:solidFill>
                <a:prstClr val="white"/>
              </a:solidFill>
              <a:latin typeface="나눔스퀘어 Bold"/>
              <a:ea typeface="나눔스퀘어 Bold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C8D157F-432A-16E9-6EAC-CFBE94F57F5E}"/>
              </a:ext>
            </a:extLst>
          </p:cNvPr>
          <p:cNvSpPr/>
          <p:nvPr/>
        </p:nvSpPr>
        <p:spPr>
          <a:xfrm>
            <a:off x="588842" y="2777447"/>
            <a:ext cx="2160000" cy="2137540"/>
          </a:xfrm>
          <a:prstGeom prst="roundRect">
            <a:avLst>
              <a:gd name="adj" fmla="val 4345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"/>
              <a:ea typeface="나눔스퀘어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67DF499-44E0-711D-C934-CB8A267947E6}"/>
              </a:ext>
            </a:extLst>
          </p:cNvPr>
          <p:cNvSpPr/>
          <p:nvPr/>
        </p:nvSpPr>
        <p:spPr>
          <a:xfrm>
            <a:off x="950355" y="2571750"/>
            <a:ext cx="1436974" cy="360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192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400" b="1" spc="-91">
                <a:ln w="9525">
                  <a:solidFill>
                    <a:srgbClr val="3378D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/>
                <a:ea typeface="나눔고딕"/>
                <a:cs typeface="Pretendard"/>
              </a:rPr>
              <a:t>도입</a:t>
            </a:r>
            <a:endParaRPr lang="ko-KR" altLang="en-US" sz="1400" b="1" spc="-91">
              <a:solidFill>
                <a:schemeClr val="bg1"/>
              </a:solidFill>
              <a:latin typeface="나눔고딕"/>
              <a:ea typeface="나눔고딕"/>
              <a:cs typeface="Pretendard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68ED21C-EBBD-68C6-2B7D-23CD37208DB1}"/>
              </a:ext>
            </a:extLst>
          </p:cNvPr>
          <p:cNvSpPr/>
          <p:nvPr/>
        </p:nvSpPr>
        <p:spPr>
          <a:xfrm>
            <a:off x="6477219" y="2777447"/>
            <a:ext cx="2160000" cy="2137540"/>
          </a:xfrm>
          <a:prstGeom prst="roundRect">
            <a:avLst>
              <a:gd name="adj" fmla="val 2691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"/>
              <a:ea typeface="나눔스퀘어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5688615-7560-34C3-25CA-95F6F466C98A}"/>
              </a:ext>
            </a:extLst>
          </p:cNvPr>
          <p:cNvSpPr/>
          <p:nvPr/>
        </p:nvSpPr>
        <p:spPr>
          <a:xfrm>
            <a:off x="6838732" y="2571750"/>
            <a:ext cx="1436974" cy="360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192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400" b="1" spc="-91">
                <a:ln w="9525">
                  <a:solidFill>
                    <a:srgbClr val="3378D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/>
                <a:ea typeface="나눔고딕"/>
                <a:cs typeface="Pretendard"/>
              </a:rPr>
              <a:t>정리</a:t>
            </a:r>
            <a:endParaRPr lang="ko-KR" altLang="en-US" sz="1400" b="1" spc="-91">
              <a:solidFill>
                <a:schemeClr val="bg1"/>
              </a:solidFill>
              <a:latin typeface="나눔고딕"/>
              <a:ea typeface="나눔고딕"/>
              <a:cs typeface="Pretendard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4B1A8FC-CBF9-741F-5A87-69E8B56189A3}"/>
              </a:ext>
            </a:extLst>
          </p:cNvPr>
          <p:cNvSpPr/>
          <p:nvPr/>
        </p:nvSpPr>
        <p:spPr>
          <a:xfrm>
            <a:off x="3492000" y="2777447"/>
            <a:ext cx="2160000" cy="2137540"/>
          </a:xfrm>
          <a:prstGeom prst="roundRect">
            <a:avLst>
              <a:gd name="adj" fmla="val 2691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"/>
              <a:ea typeface="나눔스퀘어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8BD600B-1548-B55A-8C54-8C1DB03F19EF}"/>
              </a:ext>
            </a:extLst>
          </p:cNvPr>
          <p:cNvSpPr/>
          <p:nvPr/>
        </p:nvSpPr>
        <p:spPr>
          <a:xfrm>
            <a:off x="3868689" y="2571750"/>
            <a:ext cx="1436974" cy="360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192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400" b="1" spc="-91">
                <a:ln w="9525">
                  <a:solidFill>
                    <a:srgbClr val="3378D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/>
                <a:ea typeface="나눔고딕"/>
                <a:cs typeface="Pretendard"/>
              </a:rPr>
              <a:t>본학습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5DA234F-70BA-0FE9-AFF7-53257A667042}"/>
              </a:ext>
            </a:extLst>
          </p:cNvPr>
          <p:cNvSpPr/>
          <p:nvPr/>
        </p:nvSpPr>
        <p:spPr>
          <a:xfrm>
            <a:off x="579683" y="3080297"/>
            <a:ext cx="2195359" cy="167738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anchor="t" anchorCtr="0">
            <a:spAutoFit/>
          </a:bodyPr>
          <a:lstStyle/>
          <a:p>
            <a:pPr marL="171450" marR="0" lvl="0" indent="-171450" defTabSz="914192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/>
              <a:buChar char="§"/>
              <a:defRPr/>
            </a:pPr>
            <a:r>
              <a:rPr lang="ko-KR" altLang="en-US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지주택이 알고 싶다</a:t>
            </a:r>
            <a:r>
              <a:rPr lang="en-US" altLang="ko-KR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!</a:t>
            </a:r>
          </a:p>
          <a:p>
            <a:pPr marR="0" lvl="0" defTabSz="914192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/>
            </a:pPr>
            <a:br>
              <a:rPr lang="en-US" altLang="ko-KR" sz="1400" b="1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/>
                <a:ea typeface="나눔고딕"/>
                <a:cs typeface="Pretendard"/>
              </a:rPr>
            </a:br>
            <a:r>
              <a:rPr lang="en-US" altLang="ko-KR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‘</a:t>
            </a:r>
            <a:r>
              <a:rPr lang="ko-KR" altLang="en-US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그것이 알고 싶다</a:t>
            </a:r>
            <a:r>
              <a:rPr lang="en-US" altLang="ko-KR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’</a:t>
            </a:r>
            <a:r>
              <a:rPr lang="ko-KR" altLang="en-US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나눔고딕"/>
                <a:ea typeface="나눔고딕"/>
                <a:cs typeface="Pretendard"/>
              </a:rPr>
              <a:t> </a:t>
            </a:r>
            <a:r>
              <a:rPr lang="ko-KR" altLang="en-US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  <a:t>콘셉트</a:t>
            </a:r>
            <a:r>
              <a:rPr lang="en-US" altLang="ko-KR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  <a:t>. </a:t>
            </a:r>
            <a:br>
              <a:rPr lang="en-US" altLang="ko-KR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</a:br>
            <a:r>
              <a:rPr lang="ko-KR" altLang="en-US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  <a:t>본 학습과 연관된 지역주택조합 관련 </a:t>
            </a:r>
            <a:r>
              <a:rPr lang="ko-KR" altLang="en-US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최근 이슈</a:t>
            </a:r>
            <a:r>
              <a:rPr lang="ko-KR" altLang="en-US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  <a:t>를 기사 형태로 제시하고 </a:t>
            </a:r>
            <a:r>
              <a:rPr lang="ko-KR" altLang="en-US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강사</a:t>
            </a:r>
            <a:r>
              <a:rPr lang="ko-KR" altLang="en-US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  <a:t>의 설명으로 흥미 유발</a:t>
            </a:r>
            <a:endParaRPr lang="en-US" altLang="ko-KR" sz="1400" spc="-91" dirty="0">
              <a:ln w="9525">
                <a:solidFill>
                  <a:srgbClr val="3378D5">
                    <a:alpha val="0"/>
                  </a:srgbClr>
                </a:solidFill>
              </a:ln>
              <a:latin typeface="나눔고딕"/>
              <a:ea typeface="나눔고딕"/>
              <a:cs typeface="Pretendard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4822A4E-BBD4-6666-9648-E04836E1C11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507178" y="3080297"/>
            <a:ext cx="2100184" cy="186204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anchor="t" anchorCtr="0">
            <a:spAutoFit/>
          </a:bodyPr>
          <a:lstStyle/>
          <a:p>
            <a:pPr marL="171450" lvl="0" indent="-171450" defTabSz="914192" latinLnBrk="0">
              <a:spcAft>
                <a:spcPts val="600"/>
              </a:spcAft>
              <a:buClr>
                <a:schemeClr val="tx1"/>
              </a:buClr>
              <a:buFont typeface="Wingdings"/>
              <a:buChar char="§"/>
              <a:defRPr/>
            </a:pPr>
            <a:r>
              <a:rPr lang="ko-KR" altLang="en-US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사실은 이렇습니다</a:t>
            </a:r>
            <a:r>
              <a:rPr lang="en-US" altLang="ko-KR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!</a:t>
            </a:r>
          </a:p>
          <a:p>
            <a:pPr marL="171450" lvl="0" indent="-171450" defTabSz="914192" latinLnBrk="0">
              <a:spcAft>
                <a:spcPts val="600"/>
              </a:spcAft>
              <a:buClr>
                <a:schemeClr val="tx1"/>
              </a:buClr>
              <a:buFont typeface="Wingdings"/>
              <a:buChar char="§"/>
              <a:defRPr/>
            </a:pPr>
            <a:endParaRPr lang="en-US" altLang="ko-KR" sz="700" b="1" spc="-91" dirty="0">
              <a:ln w="9525">
                <a:solidFill>
                  <a:srgbClr val="3378D5">
                    <a:alpha val="0"/>
                  </a:srgbClr>
                </a:solidFill>
              </a:ln>
              <a:solidFill>
                <a:schemeClr val="accent2"/>
              </a:solidFill>
              <a:latin typeface="나눔고딕"/>
              <a:ea typeface="나눔고딕"/>
              <a:cs typeface="Pretendard"/>
            </a:endParaRPr>
          </a:p>
          <a:p>
            <a:pPr marL="180975" lvl="0" defTabSz="914192" latinLnBrk="0">
              <a:spcAft>
                <a:spcPts val="600"/>
              </a:spcAft>
              <a:buClr>
                <a:schemeClr val="tx1"/>
              </a:buClr>
              <a:defRPr/>
            </a:pPr>
            <a:r>
              <a:rPr lang="ko-KR" altLang="en-US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  <a:t>지역주택조합 관련 핵심이 되는 주요 내용을</a:t>
            </a:r>
            <a:r>
              <a:rPr lang="en-US" altLang="ko-KR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  <a:t> </a:t>
            </a:r>
            <a:r>
              <a:rPr lang="ko-KR" altLang="en-US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실사</a:t>
            </a:r>
            <a:r>
              <a:rPr lang="en-US" altLang="ko-KR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/</a:t>
            </a:r>
            <a:r>
              <a:rPr lang="ko-KR" altLang="en-US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일러스트</a:t>
            </a:r>
            <a:r>
              <a:rPr lang="en-US" altLang="ko-KR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/</a:t>
            </a:r>
            <a:r>
              <a:rPr lang="ko-KR" altLang="en-US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 </a:t>
            </a:r>
            <a:r>
              <a:rPr lang="ko-KR" altLang="en-US" sz="1400" b="1" spc="-91" dirty="0" err="1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타이포그래픽을</a:t>
            </a:r>
            <a:r>
              <a:rPr lang="ko-KR" altLang="en-US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 혼합 적용</a:t>
            </a:r>
            <a:r>
              <a:rPr lang="ko-KR" altLang="en-US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  <a:t>하여 </a:t>
            </a:r>
            <a:r>
              <a:rPr lang="ko-KR" altLang="en-US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전문가 강의형</a:t>
            </a:r>
            <a:r>
              <a:rPr lang="ko-KR" altLang="en-US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  <a:t>으로 제시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AE197CE-13D1-435A-8CA3-F390A155A696}"/>
              </a:ext>
            </a:extLst>
          </p:cNvPr>
          <p:cNvSpPr/>
          <p:nvPr/>
        </p:nvSpPr>
        <p:spPr>
          <a:xfrm>
            <a:off x="6477218" y="3080297"/>
            <a:ext cx="2160001" cy="146193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anchor="t" anchorCtr="0">
            <a:spAutoFit/>
          </a:bodyPr>
          <a:lstStyle/>
          <a:p>
            <a:pPr marL="171450" marR="0" lvl="0" indent="-171450" defTabSz="914192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/>
              <a:buChar char="§"/>
              <a:defRPr/>
            </a:pPr>
            <a:r>
              <a:rPr lang="ko-KR" altLang="en-US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오늘의 결론</a:t>
            </a:r>
            <a:r>
              <a:rPr lang="en-US" altLang="ko-KR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!</a:t>
            </a:r>
          </a:p>
          <a:p>
            <a:pPr marL="176213" marR="0" lvl="0" indent="-176213" defTabSz="914192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defRPr/>
            </a:pPr>
            <a:br>
              <a:rPr lang="en-US" altLang="ko-KR" sz="1400" b="1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/>
                <a:ea typeface="나눔고딕"/>
                <a:cs typeface="Pretendard"/>
              </a:rPr>
            </a:br>
            <a:r>
              <a:rPr lang="ko-KR" altLang="en-US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  <a:t>본학습에서</a:t>
            </a:r>
            <a:r>
              <a:rPr lang="ko-KR" altLang="en-US" sz="1400" b="1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/>
                <a:ea typeface="나눔고딕"/>
                <a:cs typeface="Pretendard"/>
              </a:rPr>
              <a:t> </a:t>
            </a:r>
            <a:r>
              <a:rPr lang="ko-KR" altLang="en-US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  <a:t>다루었던</a:t>
            </a:r>
            <a:r>
              <a:rPr lang="ko-KR" altLang="en-US" sz="1400" b="1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/>
                <a:ea typeface="나눔고딕"/>
                <a:cs typeface="Pretendard"/>
              </a:rPr>
              <a:t> </a:t>
            </a:r>
            <a:br>
              <a:rPr lang="en-US" altLang="ko-KR" sz="1400" b="1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/>
                <a:ea typeface="나눔고딕"/>
                <a:cs typeface="Pretendard"/>
              </a:rPr>
            </a:br>
            <a:r>
              <a:rPr lang="ko-KR" altLang="en-US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  <a:t>편별 핵심 내용을 </a:t>
            </a:r>
            <a:br>
              <a:rPr lang="en-US" altLang="ko-KR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</a:br>
            <a:r>
              <a:rPr lang="ko-KR" altLang="en-US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카드뉴스 형태</a:t>
            </a:r>
            <a:r>
              <a:rPr lang="ko-KR" altLang="en-US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  <a:t>로 구성하여 이미지와 함께 제시</a:t>
            </a: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97E3BF3D-A2BA-CAE3-1DFE-7CD8260F7D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705812"/>
              </p:ext>
            </p:extLst>
          </p:nvPr>
        </p:nvGraphicFramePr>
        <p:xfrm>
          <a:off x="9231528" y="3313743"/>
          <a:ext cx="717530" cy="907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8404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400"/>
                    </a:p>
                  </a:txBody>
                  <a:tcPr marL="70990" marR="70990" marT="35495" marB="35495">
                    <a:solidFill>
                      <a:srgbClr val="2C3E50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400" dirty="0"/>
                    </a:p>
                  </a:txBody>
                  <a:tcPr marL="70990" marR="70990" marT="35495" marB="35495">
                    <a:solidFill>
                      <a:srgbClr val="1F3B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959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400"/>
                    </a:p>
                  </a:txBody>
                  <a:tcPr marL="70990" marR="70990" marT="35495" marB="35495">
                    <a:solidFill>
                      <a:srgbClr val="DDE3E9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400" dirty="0"/>
                    </a:p>
                  </a:txBody>
                  <a:tcPr marL="70990" marR="70990" marT="35495" marB="35495">
                    <a:solidFill>
                      <a:srgbClr val="AED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959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400" dirty="0">
                        <a:solidFill>
                          <a:srgbClr val="6182D6"/>
                        </a:solidFill>
                      </a:endParaRPr>
                    </a:p>
                  </a:txBody>
                  <a:tcPr marL="70990" marR="70990" marT="35495" marB="35495">
                    <a:solidFill>
                      <a:srgbClr val="EB9120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400" dirty="0"/>
                    </a:p>
                  </a:txBody>
                  <a:tcPr marL="70990" marR="70990" marT="35495" marB="35495">
                    <a:solidFill>
                      <a:srgbClr val="3057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5063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509356"/>
              </p:ext>
            </p:extLst>
          </p:nvPr>
        </p:nvGraphicFramePr>
        <p:xfrm>
          <a:off x="480060" y="206375"/>
          <a:ext cx="8290560" cy="478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340">
                  <a:extLst>
                    <a:ext uri="{9D8B030D-6E8A-4147-A177-3AD203B41FA5}">
                      <a16:colId xmlns:a16="http://schemas.microsoft.com/office/drawing/2014/main" val="1028031580"/>
                    </a:ext>
                  </a:extLst>
                </a:gridCol>
                <a:gridCol w="1739350">
                  <a:extLst>
                    <a:ext uri="{9D8B030D-6E8A-4147-A177-3AD203B41FA5}">
                      <a16:colId xmlns:a16="http://schemas.microsoft.com/office/drawing/2014/main" val="3430645832"/>
                    </a:ext>
                  </a:extLst>
                </a:gridCol>
                <a:gridCol w="718576">
                  <a:extLst>
                    <a:ext uri="{9D8B030D-6E8A-4147-A177-3AD203B41FA5}">
                      <a16:colId xmlns:a16="http://schemas.microsoft.com/office/drawing/2014/main" val="2953874427"/>
                    </a:ext>
                  </a:extLst>
                </a:gridCol>
                <a:gridCol w="792429">
                  <a:extLst>
                    <a:ext uri="{9D8B030D-6E8A-4147-A177-3AD203B41FA5}">
                      <a16:colId xmlns:a16="http://schemas.microsoft.com/office/drawing/2014/main" val="2683501869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1778812999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3907868980"/>
                    </a:ext>
                  </a:extLst>
                </a:gridCol>
                <a:gridCol w="921173">
                  <a:extLst>
                    <a:ext uri="{9D8B030D-6E8A-4147-A177-3AD203B41FA5}">
                      <a16:colId xmlns:a16="http://schemas.microsoft.com/office/drawing/2014/main" val="2906497802"/>
                    </a:ext>
                  </a:extLst>
                </a:gridCol>
                <a:gridCol w="1065106">
                  <a:extLst>
                    <a:ext uri="{9D8B030D-6E8A-4147-A177-3AD203B41FA5}">
                      <a16:colId xmlns:a16="http://schemas.microsoft.com/office/drawing/2014/main" val="1583060065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1099032588"/>
                    </a:ext>
                  </a:extLst>
                </a:gridCol>
              </a:tblGrid>
              <a:tr h="319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연번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사업명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면적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모집조합원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명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사용권원확보율</a:t>
                      </a:r>
                      <a:r>
                        <a:rPr lang="en-US" altLang="ko-KR" sz="1000" dirty="0"/>
                        <a:t>(%)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소유권</a:t>
                      </a:r>
                      <a:r>
                        <a:rPr lang="en-US" altLang="ko-KR" sz="1000" dirty="0"/>
                        <a:t>51.94</a:t>
                      </a:r>
                      <a:r>
                        <a:rPr lang="ko-KR" altLang="en-US" sz="1000" dirty="0"/>
                        <a:t>확보율</a:t>
                      </a:r>
                      <a:r>
                        <a:rPr lang="en-US" altLang="ko-KR" sz="1000" dirty="0"/>
                        <a:t>(%)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추진단계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최초 </a:t>
                      </a:r>
                      <a:r>
                        <a:rPr lang="ko-KR" altLang="en-US" sz="1000" dirty="0" err="1"/>
                        <a:t>모집신고일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793281"/>
                  </a:ext>
                </a:extLst>
              </a:tr>
              <a:tr h="2989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가칭</a:t>
                      </a:r>
                      <a:r>
                        <a:rPr lang="en-US" altLang="ko-KR" sz="1000" b="1" dirty="0"/>
                        <a:t>)</a:t>
                      </a:r>
                      <a:r>
                        <a:rPr lang="ko-KR" altLang="en-US" sz="1000" b="1" dirty="0"/>
                        <a:t>구로동 지역주택조합</a:t>
                      </a:r>
                      <a:r>
                        <a:rPr lang="en-US" altLang="ko-KR" sz="1000" b="1" dirty="0"/>
                        <a:t>(52,851.67</a:t>
                      </a:r>
                      <a:r>
                        <a:rPr lang="ko-KR" altLang="en-US" sz="1000" b="1" dirty="0"/>
                        <a:t>㎡</a:t>
                      </a:r>
                      <a:r>
                        <a:rPr lang="en-US" altLang="ko-KR" sz="1000" b="1" dirty="0"/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구로동</a:t>
                      </a:r>
                      <a:r>
                        <a:rPr lang="en-US" altLang="ko-KR" sz="1000" dirty="0"/>
                        <a:t>532</a:t>
                      </a:r>
                      <a:r>
                        <a:rPr lang="ko-KR" altLang="en-US" sz="1000" dirty="0"/>
                        <a:t>일원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※ </a:t>
                      </a:r>
                      <a:r>
                        <a:rPr lang="ko-KR" altLang="en-US" sz="1000" dirty="0" err="1"/>
                        <a:t>업무대행사</a:t>
                      </a:r>
                      <a:r>
                        <a:rPr lang="ko-KR" altLang="en-US" sz="1000" dirty="0"/>
                        <a:t> 대표 및 전 추진위원장은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특정경제범죄가중처벌 등에 관한 법률상 배임</a:t>
                      </a:r>
                      <a:r>
                        <a:rPr lang="en-US" altLang="ko-KR" sz="1000" dirty="0"/>
                        <a:t>＇</a:t>
                      </a:r>
                      <a:r>
                        <a:rPr lang="ko-KR" altLang="en-US" sz="1000" dirty="0"/>
                        <a:t>등의 혐의로 징역형이 선고되었음을 알려드립니다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‘16.11.24.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일간지 공고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구청에 조합원 </a:t>
                      </a:r>
                      <a:r>
                        <a:rPr lang="ko-KR" altLang="en-US" sz="1000" dirty="0" err="1"/>
                        <a:t>모집신고한</a:t>
                      </a:r>
                      <a:r>
                        <a:rPr lang="ko-KR" altLang="en-US" sz="1000" dirty="0"/>
                        <a:t> 이력 없음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085482"/>
                  </a:ext>
                </a:extLst>
              </a:tr>
              <a:tr h="2989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가칭</a:t>
                      </a:r>
                      <a:r>
                        <a:rPr lang="en-US" altLang="ko-KR" sz="1000" b="1" dirty="0"/>
                        <a:t>)</a:t>
                      </a:r>
                      <a:r>
                        <a:rPr lang="ko-KR" altLang="en-US" sz="1000" b="1" dirty="0" err="1"/>
                        <a:t>포레니스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前리엔비</a:t>
                      </a:r>
                      <a:r>
                        <a:rPr lang="en-US" altLang="ko-KR" sz="1000" b="1" dirty="0"/>
                        <a:t>)</a:t>
                      </a:r>
                      <a:r>
                        <a:rPr lang="ko-KR" altLang="en-US" sz="1000" b="1" dirty="0"/>
                        <a:t>지역주택조합</a:t>
                      </a:r>
                      <a:r>
                        <a:rPr lang="en-US" altLang="ko-KR" sz="1000" b="1" dirty="0"/>
                        <a:t>(10,353.0</a:t>
                      </a:r>
                      <a:r>
                        <a:rPr lang="ko-KR" altLang="en-US" sz="1000" b="1" dirty="0"/>
                        <a:t>㎡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오류동</a:t>
                      </a:r>
                      <a:r>
                        <a:rPr lang="en-US" altLang="ko-KR" sz="1000" dirty="0"/>
                        <a:t>135-33</a:t>
                      </a:r>
                      <a:r>
                        <a:rPr lang="ko-KR" altLang="en-US" sz="1000" dirty="0"/>
                        <a:t>일원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144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67.98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19.81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조합원 모집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지구단위계획 변경 고시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‘17.4.13.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633168"/>
                  </a:ext>
                </a:extLst>
              </a:tr>
              <a:tr h="2989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가칭</a:t>
                      </a:r>
                      <a:r>
                        <a:rPr lang="en-US" altLang="ko-KR" sz="1000" b="1" dirty="0"/>
                        <a:t>)</a:t>
                      </a:r>
                      <a:r>
                        <a:rPr lang="ko-KR" altLang="en-US" sz="1000" b="1" dirty="0" err="1"/>
                        <a:t>오류동역</a:t>
                      </a:r>
                      <a:r>
                        <a:rPr lang="ko-KR" altLang="en-US" sz="1000" b="1" dirty="0"/>
                        <a:t> </a:t>
                      </a:r>
                      <a:r>
                        <a:rPr lang="ko-KR" altLang="en-US" sz="1000" b="1" dirty="0" err="1"/>
                        <a:t>트리플하임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前오류동역 센트럴</a:t>
                      </a:r>
                      <a:r>
                        <a:rPr lang="en-US" altLang="ko-KR" sz="1000" b="1" dirty="0"/>
                        <a:t>)</a:t>
                      </a:r>
                      <a:r>
                        <a:rPr lang="ko-KR" altLang="en-US" sz="1000" b="1" dirty="0"/>
                        <a:t>지역주택조합</a:t>
                      </a:r>
                      <a:r>
                        <a:rPr lang="en-US" altLang="ko-KR" sz="1000" b="1" dirty="0"/>
                        <a:t>(18,431.78</a:t>
                      </a:r>
                      <a:r>
                        <a:rPr lang="ko-KR" altLang="en-US" sz="1000" b="1" dirty="0"/>
                        <a:t>㎡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오류동</a:t>
                      </a:r>
                      <a:r>
                        <a:rPr lang="en-US" altLang="ko-KR" sz="1000" dirty="0"/>
                        <a:t>148-2</a:t>
                      </a:r>
                      <a:r>
                        <a:rPr lang="ko-KR" altLang="en-US" sz="1000" dirty="0"/>
                        <a:t>일원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71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55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조합원 모집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‘17.6.1.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887312"/>
                  </a:ext>
                </a:extLst>
              </a:tr>
              <a:tr h="2989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가칭</a:t>
                      </a:r>
                      <a:r>
                        <a:rPr lang="en-US" altLang="ko-KR" sz="1000" b="1" dirty="0"/>
                        <a:t>)</a:t>
                      </a:r>
                      <a:r>
                        <a:rPr lang="ko-KR" altLang="en-US" sz="1000" b="1" dirty="0" err="1"/>
                        <a:t>보배라지역주택조합</a:t>
                      </a:r>
                      <a:r>
                        <a:rPr lang="en-US" altLang="ko-KR" sz="1000" b="1" dirty="0"/>
                        <a:t>(8,214</a:t>
                      </a:r>
                      <a:r>
                        <a:rPr lang="ko-KR" altLang="en-US" sz="1000" b="1" dirty="0"/>
                        <a:t>㎡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오류동</a:t>
                      </a:r>
                      <a:r>
                        <a:rPr lang="en-US" altLang="ko-KR" sz="1000" dirty="0"/>
                        <a:t>217-1</a:t>
                      </a:r>
                      <a:r>
                        <a:rPr lang="ko-KR" altLang="en-US" sz="1000" dirty="0"/>
                        <a:t>일원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71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54.29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조합원 모집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‘18.4.23.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892980"/>
                  </a:ext>
                </a:extLst>
              </a:tr>
              <a:tr h="2989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가칭</a:t>
                      </a:r>
                      <a:r>
                        <a:rPr lang="en-US" altLang="ko-KR" sz="1000" b="1" dirty="0"/>
                        <a:t>)</a:t>
                      </a:r>
                      <a:r>
                        <a:rPr lang="ko-KR" altLang="en-US" sz="1000" b="1" dirty="0" err="1"/>
                        <a:t>개봉역지역주택조합</a:t>
                      </a:r>
                      <a:r>
                        <a:rPr lang="en-US" altLang="ko-KR" sz="1000" b="1" dirty="0"/>
                        <a:t>(11,193</a:t>
                      </a:r>
                      <a:r>
                        <a:rPr lang="ko-KR" altLang="en-US" sz="1000" b="1" dirty="0"/>
                        <a:t>㎡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개봉동</a:t>
                      </a:r>
                      <a:r>
                        <a:rPr lang="en-US" altLang="ko-KR" sz="1000" dirty="0"/>
                        <a:t>170-35</a:t>
                      </a:r>
                      <a:r>
                        <a:rPr lang="ko-KR" altLang="en-US" sz="1000" dirty="0"/>
                        <a:t>일원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237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70.6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조합원 모집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지구단위계획 변경 고시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‘18.10.22.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233144"/>
                  </a:ext>
                </a:extLst>
              </a:tr>
              <a:tr h="2989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가칭</a:t>
                      </a:r>
                      <a:r>
                        <a:rPr lang="en-US" altLang="ko-KR" sz="1000" b="1" dirty="0"/>
                        <a:t>)</a:t>
                      </a:r>
                      <a:r>
                        <a:rPr lang="ko-KR" altLang="en-US" sz="1000" b="1" dirty="0" err="1"/>
                        <a:t>구로새말지역주택조합</a:t>
                      </a:r>
                      <a:r>
                        <a:rPr lang="en-US" altLang="ko-KR" sz="1000" b="1" dirty="0"/>
                        <a:t>(32,227</a:t>
                      </a:r>
                      <a:r>
                        <a:rPr lang="ko-KR" altLang="en-US" sz="1000" b="1" dirty="0"/>
                        <a:t>㎡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구로동</a:t>
                      </a:r>
                      <a:r>
                        <a:rPr lang="en-US" altLang="ko-KR" sz="1000" dirty="0"/>
                        <a:t>551-1</a:t>
                      </a:r>
                      <a:r>
                        <a:rPr lang="ko-KR" altLang="en-US" sz="1000" dirty="0"/>
                        <a:t>일원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204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34.4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0.48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조합원 모집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‘20.6.19.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614439"/>
                  </a:ext>
                </a:extLst>
              </a:tr>
              <a:tr h="2989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/>
                        <a:t>림괄지역주택조합</a:t>
                      </a:r>
                      <a:r>
                        <a:rPr lang="en-US" altLang="ko-KR" sz="1000" b="1" dirty="0"/>
                        <a:t>(5,113.0</a:t>
                      </a:r>
                      <a:r>
                        <a:rPr lang="ko-KR" altLang="en-US" sz="1000" b="1" dirty="0"/>
                        <a:t>㎡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개봉동</a:t>
                      </a:r>
                      <a:r>
                        <a:rPr lang="en-US" altLang="ko-KR" sz="1000" dirty="0"/>
                        <a:t>199-4</a:t>
                      </a:r>
                      <a:r>
                        <a:rPr lang="ko-KR" altLang="en-US" sz="1000" dirty="0"/>
                        <a:t>일원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205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100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100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착공</a:t>
                      </a:r>
                      <a:r>
                        <a:rPr lang="en-US" altLang="ko-KR" sz="1000" dirty="0"/>
                        <a:t>(‘23.11.09.~)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‘18.10.26.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263876"/>
                  </a:ext>
                </a:extLst>
              </a:tr>
              <a:tr h="2989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가칭</a:t>
                      </a:r>
                      <a:r>
                        <a:rPr lang="en-US" altLang="ko-KR" sz="1000" b="1" dirty="0"/>
                        <a:t>)</a:t>
                      </a:r>
                      <a:r>
                        <a:rPr lang="ko-KR" altLang="en-US" sz="1000" b="1" dirty="0"/>
                        <a:t>구로</a:t>
                      </a:r>
                      <a:r>
                        <a:rPr lang="en-US" altLang="ko-KR" sz="1000" b="1" dirty="0"/>
                        <a:t>3</a:t>
                      </a:r>
                      <a:r>
                        <a:rPr lang="ko-KR" altLang="en-US" sz="1000" b="1" dirty="0"/>
                        <a:t>동지역주택조합</a:t>
                      </a:r>
                      <a:r>
                        <a:rPr lang="en-US" altLang="ko-KR" sz="1000" b="1" dirty="0"/>
                        <a:t>(7,935.9</a:t>
                      </a:r>
                      <a:r>
                        <a:rPr lang="ko-KR" altLang="en-US" sz="1000" b="1" dirty="0"/>
                        <a:t>㎡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구로동</a:t>
                      </a:r>
                      <a:r>
                        <a:rPr lang="en-US" altLang="ko-KR" sz="1000" dirty="0"/>
                        <a:t>153-3</a:t>
                      </a:r>
                      <a:r>
                        <a:rPr lang="ko-KR" altLang="en-US" sz="1000" dirty="0"/>
                        <a:t>일원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51.94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조합원 모집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‘22.10.13.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874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6334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277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은평구도 한번 보니까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여기도 뭐 더 미미합니다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굉장히 좀 뭔가 잘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진행된다라는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느낌이 거의 없어요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-</a:t>
            </a:r>
            <a:endParaRPr lang="ko-KR" altLang="en-US" sz="105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75440DE-2336-A147-7D77-9F3C56C32ECB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F165FCC-58E3-0644-B5DC-991F88FD7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296" l="10000" r="90000">
                        <a14:foregroundMark x1="74766" y1="15139" x2="78438" y2="21759"/>
                        <a14:foregroundMark x1="78359" y1="16574" x2="79115" y2="19491"/>
                        <a14:foregroundMark x1="69557" y1="89954" x2="63802" y2="96296"/>
                        <a14:foregroundMark x1="82161" y1="92593" x2="81198" y2="955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1748" y="49695"/>
            <a:ext cx="1289713" cy="725463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370522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그래서 투자해야 해 말아야 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80BAF0-AE2A-4C3F-894A-B949D7F564EF}"/>
              </a:ext>
            </a:extLst>
          </p:cNvPr>
          <p:cNvSpPr txBox="1"/>
          <p:nvPr/>
        </p:nvSpPr>
        <p:spPr>
          <a:xfrm>
            <a:off x="200025" y="327207"/>
            <a:ext cx="32289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지방자치단체별 추진 현황</a:t>
            </a:r>
            <a:endParaRPr lang="ko-KR" altLang="en-US" sz="3200" dirty="0"/>
          </a:p>
        </p:txBody>
      </p:sp>
      <p:sp>
        <p:nvSpPr>
          <p:cNvPr id="8" name="사각형: 둥근 모서리 12">
            <a:extLst>
              <a:ext uri="{FF2B5EF4-FFF2-40B4-BE49-F238E27FC236}">
                <a16:creationId xmlns:a16="http://schemas.microsoft.com/office/drawing/2014/main" id="{68ADAD49-EEE6-4ABB-8FC1-32F3AED5DE37}"/>
              </a:ext>
            </a:extLst>
          </p:cNvPr>
          <p:cNvSpPr/>
          <p:nvPr/>
        </p:nvSpPr>
        <p:spPr>
          <a:xfrm>
            <a:off x="279643" y="1551946"/>
            <a:ext cx="1945981" cy="367389"/>
          </a:xfrm>
          <a:prstGeom prst="roundRect">
            <a:avLst>
              <a:gd name="adj" fmla="val 50000"/>
            </a:avLst>
          </a:prstGeom>
          <a:solidFill>
            <a:srgbClr val="3057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>
              <a:lnSpc>
                <a:spcPct val="120000"/>
              </a:lnSpc>
              <a:defRPr/>
            </a:pPr>
            <a:r>
              <a:rPr lang="ko-KR" altLang="en-US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서울시 은평구</a:t>
            </a:r>
            <a:endParaRPr lang="ko-KR" altLang="en-US" sz="24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BA0A59-DA5D-407F-B8ED-62F366DBD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624" y="1000125"/>
            <a:ext cx="6918376" cy="41433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057B50E-9E41-4A08-8C8D-674590ED3C2D}"/>
              </a:ext>
            </a:extLst>
          </p:cNvPr>
          <p:cNvSpPr txBox="1"/>
          <p:nvPr/>
        </p:nvSpPr>
        <p:spPr>
          <a:xfrm>
            <a:off x="9186266" y="1344523"/>
            <a:ext cx="1222273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* (</a:t>
            </a:r>
            <a:r>
              <a:rPr lang="ko-KR" altLang="en-US" sz="1050" dirty="0"/>
              <a:t>표는 다음 슬라이드 참조 부탁드립니다</a:t>
            </a:r>
            <a:r>
              <a:rPr lang="en-US" altLang="ko-KR" sz="1050" dirty="0"/>
              <a:t>.)</a:t>
            </a:r>
            <a:endParaRPr lang="ko-KR" altLang="en-US" sz="10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8F1EB3-6890-489C-8465-506F57418FAE}"/>
              </a:ext>
            </a:extLst>
          </p:cNvPr>
          <p:cNvSpPr txBox="1"/>
          <p:nvPr/>
        </p:nvSpPr>
        <p:spPr>
          <a:xfrm>
            <a:off x="3218941" y="521242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DB71FD-A427-405D-85FB-36397CEC5FD1}"/>
              </a:ext>
            </a:extLst>
          </p:cNvPr>
          <p:cNvSpPr/>
          <p:nvPr/>
        </p:nvSpPr>
        <p:spPr>
          <a:xfrm>
            <a:off x="5190219" y="1653242"/>
            <a:ext cx="537670" cy="340453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34DEE2-439E-43D2-90EE-9EA837435AE2}"/>
              </a:ext>
            </a:extLst>
          </p:cNvPr>
          <p:cNvSpPr txBox="1"/>
          <p:nvPr/>
        </p:nvSpPr>
        <p:spPr>
          <a:xfrm>
            <a:off x="4972478" y="1624667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483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315460"/>
              </p:ext>
            </p:extLst>
          </p:nvPr>
        </p:nvGraphicFramePr>
        <p:xfrm>
          <a:off x="91440" y="0"/>
          <a:ext cx="10530838" cy="56534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">
                  <a:extLst>
                    <a:ext uri="{9D8B030D-6E8A-4147-A177-3AD203B41FA5}">
                      <a16:colId xmlns:a16="http://schemas.microsoft.com/office/drawing/2014/main" val="1954171865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val="1028031580"/>
                    </a:ext>
                  </a:extLst>
                </a:gridCol>
                <a:gridCol w="868680">
                  <a:extLst>
                    <a:ext uri="{9D8B030D-6E8A-4147-A177-3AD203B41FA5}">
                      <a16:colId xmlns:a16="http://schemas.microsoft.com/office/drawing/2014/main" val="3430645832"/>
                    </a:ext>
                  </a:extLst>
                </a:gridCol>
                <a:gridCol w="1661160">
                  <a:extLst>
                    <a:ext uri="{9D8B030D-6E8A-4147-A177-3AD203B41FA5}">
                      <a16:colId xmlns:a16="http://schemas.microsoft.com/office/drawing/2014/main" val="2953874427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2683501869"/>
                    </a:ext>
                  </a:extLst>
                </a:gridCol>
                <a:gridCol w="1196340">
                  <a:extLst>
                    <a:ext uri="{9D8B030D-6E8A-4147-A177-3AD203B41FA5}">
                      <a16:colId xmlns:a16="http://schemas.microsoft.com/office/drawing/2014/main" val="1778812999"/>
                    </a:ext>
                  </a:extLst>
                </a:gridCol>
                <a:gridCol w="548071">
                  <a:extLst>
                    <a:ext uri="{9D8B030D-6E8A-4147-A177-3AD203B41FA5}">
                      <a16:colId xmlns:a16="http://schemas.microsoft.com/office/drawing/2014/main" val="3907868980"/>
                    </a:ext>
                  </a:extLst>
                </a:gridCol>
                <a:gridCol w="595620">
                  <a:extLst>
                    <a:ext uri="{9D8B030D-6E8A-4147-A177-3AD203B41FA5}">
                      <a16:colId xmlns:a16="http://schemas.microsoft.com/office/drawing/2014/main" val="2906497802"/>
                    </a:ext>
                  </a:extLst>
                </a:gridCol>
                <a:gridCol w="957349">
                  <a:extLst>
                    <a:ext uri="{9D8B030D-6E8A-4147-A177-3AD203B41FA5}">
                      <a16:colId xmlns:a16="http://schemas.microsoft.com/office/drawing/2014/main" val="2117341147"/>
                    </a:ext>
                  </a:extLst>
                </a:gridCol>
                <a:gridCol w="957349">
                  <a:extLst>
                    <a:ext uri="{9D8B030D-6E8A-4147-A177-3AD203B41FA5}">
                      <a16:colId xmlns:a16="http://schemas.microsoft.com/office/drawing/2014/main" val="242302227"/>
                    </a:ext>
                  </a:extLst>
                </a:gridCol>
                <a:gridCol w="957349">
                  <a:extLst>
                    <a:ext uri="{9D8B030D-6E8A-4147-A177-3AD203B41FA5}">
                      <a16:colId xmlns:a16="http://schemas.microsoft.com/office/drawing/2014/main" val="4046496093"/>
                    </a:ext>
                  </a:extLst>
                </a:gridCol>
              </a:tblGrid>
              <a:tr h="319463">
                <a:tc rowSpan="2"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사업주체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위치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건축규모</a:t>
                      </a:r>
                      <a:endParaRPr lang="ko-KR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토지사용 </a:t>
                      </a:r>
                      <a:r>
                        <a:rPr lang="ko-KR" altLang="en-US" sz="10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승낙율</a:t>
                      </a:r>
                      <a:endParaRPr lang="ko-KR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진행 단계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110811"/>
                  </a:ext>
                </a:extLst>
              </a:tr>
              <a:tr h="319463">
                <a:tc gridSpan="2"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조합원</a:t>
                      </a:r>
                      <a:endParaRPr lang="en-US" altLang="ko-KR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모집신고수리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조합설립인가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지구단위계획결정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사업계획승인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착공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사용검사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793281"/>
                  </a:ext>
                </a:extLst>
              </a:tr>
              <a:tr h="29898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불광동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가칭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 err="1"/>
                        <a:t>연신내지역주택조합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불광동</a:t>
                      </a:r>
                      <a:r>
                        <a:rPr lang="en-US" altLang="ko-KR" sz="1000" b="1" dirty="0"/>
                        <a:t>312</a:t>
                      </a:r>
                      <a:r>
                        <a:rPr lang="ko-KR" altLang="en-US" sz="1000" b="1" dirty="0"/>
                        <a:t>번지 일대</a:t>
                      </a:r>
                      <a:endParaRPr lang="en-US" altLang="ko-KR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000" dirty="0"/>
                        <a:t>15</a:t>
                      </a:r>
                      <a:r>
                        <a:rPr lang="ko-KR" altLang="en-US" sz="1000" dirty="0" err="1"/>
                        <a:t>개동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1,037</a:t>
                      </a:r>
                      <a:r>
                        <a:rPr lang="ko-KR" altLang="en-US" sz="1000" dirty="0"/>
                        <a:t>세대</a:t>
                      </a:r>
                      <a:endParaRPr lang="en-US" altLang="ko-KR" sz="1000" dirty="0"/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000" dirty="0"/>
                        <a:t>지하</a:t>
                      </a:r>
                      <a:r>
                        <a:rPr lang="en-US" altLang="ko-KR" sz="1000" dirty="0"/>
                        <a:t>3/</a:t>
                      </a:r>
                      <a:r>
                        <a:rPr lang="ko-KR" altLang="en-US" sz="1000" dirty="0"/>
                        <a:t>지상</a:t>
                      </a:r>
                      <a:r>
                        <a:rPr lang="en-US" altLang="ko-KR" sz="1000" dirty="0"/>
                        <a:t>22</a:t>
                      </a:r>
                      <a:r>
                        <a:rPr lang="ko-KR" altLang="en-US" sz="1000" dirty="0"/>
                        <a:t>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32.94%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18.05.29.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085482"/>
                  </a:ext>
                </a:extLst>
              </a:tr>
              <a:tr h="2989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가칭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불광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동지역주택조합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불광동 </a:t>
                      </a:r>
                      <a:r>
                        <a:rPr lang="en-US" altLang="ko-KR" sz="1000" b="1" dirty="0"/>
                        <a:t>105-75</a:t>
                      </a:r>
                      <a:r>
                        <a:rPr lang="ko-KR" altLang="en-US" sz="1000" b="1" dirty="0"/>
                        <a:t>번지 일대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000" dirty="0"/>
                        <a:t>11</a:t>
                      </a:r>
                      <a:r>
                        <a:rPr lang="ko-KR" altLang="en-US" sz="1000" dirty="0" err="1"/>
                        <a:t>개동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940</a:t>
                      </a:r>
                      <a:r>
                        <a:rPr lang="ko-KR" altLang="en-US" sz="1000" dirty="0"/>
                        <a:t>세대</a:t>
                      </a:r>
                      <a:endParaRPr lang="en-US" altLang="ko-KR" sz="1000" dirty="0"/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000" dirty="0"/>
                        <a:t>지하</a:t>
                      </a:r>
                      <a:r>
                        <a:rPr lang="en-US" altLang="ko-KR" sz="1000" dirty="0"/>
                        <a:t>3/</a:t>
                      </a:r>
                      <a:r>
                        <a:rPr lang="ko-KR" altLang="en-US" sz="1000" dirty="0"/>
                        <a:t>지상</a:t>
                      </a:r>
                      <a:r>
                        <a:rPr lang="en-US" altLang="ko-KR" sz="1000" dirty="0"/>
                        <a:t>25</a:t>
                      </a:r>
                      <a:r>
                        <a:rPr lang="ko-KR" altLang="en-US" sz="1000" dirty="0"/>
                        <a:t>층</a:t>
                      </a:r>
                      <a:endParaRPr lang="en-US" altLang="ko-KR" sz="1000" dirty="0"/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000" dirty="0" err="1"/>
                        <a:t>모집조합원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940</a:t>
                      </a:r>
                      <a:r>
                        <a:rPr lang="ko-KR" altLang="en-US" sz="1000" dirty="0"/>
                        <a:t>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20.12%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19.05.28.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633168"/>
                  </a:ext>
                </a:extLst>
              </a:tr>
              <a:tr h="2989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가칭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 err="1"/>
                        <a:t>독바위역세권지역주택조합</a:t>
                      </a:r>
                      <a:endParaRPr lang="en-US" altLang="ko-KR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불광동 </a:t>
                      </a:r>
                      <a:r>
                        <a:rPr lang="en-US" altLang="ko-KR" sz="1000" b="1" dirty="0"/>
                        <a:t>8-1</a:t>
                      </a:r>
                      <a:r>
                        <a:rPr lang="ko-KR" altLang="en-US" sz="1000" b="1" dirty="0"/>
                        <a:t>번지 일대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000" dirty="0"/>
                        <a:t>6</a:t>
                      </a:r>
                      <a:r>
                        <a:rPr lang="ko-KR" altLang="en-US" sz="1000" dirty="0" err="1"/>
                        <a:t>개동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295</a:t>
                      </a:r>
                      <a:r>
                        <a:rPr lang="ko-KR" altLang="en-US" sz="1000" dirty="0"/>
                        <a:t>세대</a:t>
                      </a:r>
                      <a:endParaRPr lang="en-US" altLang="ko-KR" sz="1000" dirty="0"/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000" dirty="0"/>
                        <a:t>지하</a:t>
                      </a:r>
                      <a:r>
                        <a:rPr lang="en-US" altLang="ko-KR" sz="1000" dirty="0"/>
                        <a:t>3/</a:t>
                      </a:r>
                      <a:r>
                        <a:rPr lang="ko-KR" altLang="en-US" sz="1000" dirty="0"/>
                        <a:t>지상</a:t>
                      </a:r>
                      <a:r>
                        <a:rPr lang="en-US" altLang="ko-KR" sz="1000" dirty="0"/>
                        <a:t>13</a:t>
                      </a:r>
                      <a:r>
                        <a:rPr lang="ko-KR" altLang="en-US" sz="1000" dirty="0"/>
                        <a:t>층</a:t>
                      </a:r>
                      <a:endParaRPr lang="en-US" altLang="ko-KR" sz="1000" dirty="0"/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000" dirty="0" err="1"/>
                        <a:t>모집조합원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295</a:t>
                      </a:r>
                      <a:r>
                        <a:rPr lang="ko-KR" altLang="en-US" sz="1000" dirty="0"/>
                        <a:t>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50.22%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22.09.08.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887312"/>
                  </a:ext>
                </a:extLst>
              </a:tr>
              <a:tr h="29898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역촌동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가칭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 err="1"/>
                        <a:t>역촌듀플렉스</a:t>
                      </a:r>
                      <a:r>
                        <a:rPr lang="ko-KR" altLang="en-US" sz="1000" dirty="0"/>
                        <a:t> 지역주택조합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역촌동 </a:t>
                      </a:r>
                      <a:r>
                        <a:rPr lang="en-US" altLang="ko-KR" sz="1000" b="1" dirty="0"/>
                        <a:t>14-7</a:t>
                      </a:r>
                      <a:r>
                        <a:rPr lang="ko-KR" altLang="en-US" sz="1000" b="1" dirty="0"/>
                        <a:t>번지 일대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000" dirty="0"/>
                        <a:t>7</a:t>
                      </a:r>
                      <a:r>
                        <a:rPr lang="ko-KR" altLang="en-US" sz="1000" dirty="0" err="1"/>
                        <a:t>개동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370</a:t>
                      </a:r>
                      <a:r>
                        <a:rPr lang="ko-KR" altLang="en-US" sz="1000" dirty="0"/>
                        <a:t>세대</a:t>
                      </a:r>
                      <a:endParaRPr lang="en-US" altLang="ko-KR" sz="1000" dirty="0"/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000" dirty="0"/>
                        <a:t>지하</a:t>
                      </a:r>
                      <a:r>
                        <a:rPr lang="en-US" altLang="ko-KR" sz="1000" dirty="0"/>
                        <a:t>2/</a:t>
                      </a:r>
                      <a:r>
                        <a:rPr lang="ko-KR" altLang="en-US" sz="1000" dirty="0"/>
                        <a:t>지상</a:t>
                      </a:r>
                      <a:r>
                        <a:rPr lang="en-US" altLang="ko-KR" sz="1000" dirty="0"/>
                        <a:t>23</a:t>
                      </a:r>
                      <a:r>
                        <a:rPr lang="ko-KR" altLang="en-US" sz="1000" dirty="0"/>
                        <a:t>층</a:t>
                      </a:r>
                      <a:endParaRPr lang="en-US" altLang="ko-KR" sz="1000" dirty="0"/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000" dirty="0" err="1"/>
                        <a:t>모집조합원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370</a:t>
                      </a:r>
                      <a:r>
                        <a:rPr lang="ko-KR" altLang="en-US" sz="1000" dirty="0"/>
                        <a:t>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15.48%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19.02.27.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892980"/>
                  </a:ext>
                </a:extLst>
              </a:tr>
              <a:tr h="2989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가칭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 err="1"/>
                        <a:t>구산역에듀시티</a:t>
                      </a:r>
                      <a:r>
                        <a:rPr lang="ko-KR" altLang="en-US" sz="1000" dirty="0"/>
                        <a:t> 지역주택조합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역촌동 </a:t>
                      </a:r>
                      <a:r>
                        <a:rPr lang="en-US" altLang="ko-KR" sz="1000" b="1" dirty="0"/>
                        <a:t>2-35</a:t>
                      </a:r>
                      <a:r>
                        <a:rPr lang="ko-KR" altLang="en-US" sz="1000" b="1" dirty="0"/>
                        <a:t>번지 일대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 err="1"/>
                        <a:t>개동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326</a:t>
                      </a:r>
                      <a:r>
                        <a:rPr lang="ko-KR" altLang="en-US" sz="1000" dirty="0"/>
                        <a:t>세대</a:t>
                      </a:r>
                      <a:endParaRPr lang="en-US" altLang="ko-KR" sz="1000" dirty="0"/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000" dirty="0"/>
                        <a:t>지하</a:t>
                      </a:r>
                      <a:r>
                        <a:rPr lang="en-US" altLang="ko-KR" sz="1000" dirty="0"/>
                        <a:t>3/</a:t>
                      </a:r>
                      <a:r>
                        <a:rPr lang="ko-KR" altLang="en-US" sz="1000" dirty="0"/>
                        <a:t>지상</a:t>
                      </a:r>
                      <a:r>
                        <a:rPr lang="en-US" altLang="ko-KR" sz="1000" dirty="0"/>
                        <a:t>18</a:t>
                      </a:r>
                      <a:r>
                        <a:rPr lang="ko-KR" altLang="en-US" sz="1000" dirty="0"/>
                        <a:t>층</a:t>
                      </a:r>
                      <a:endParaRPr lang="en-US" altLang="ko-KR" sz="1000" dirty="0"/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000" dirty="0" err="1"/>
                        <a:t>모집조합원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326</a:t>
                      </a:r>
                      <a:r>
                        <a:rPr lang="ko-KR" altLang="en-US" sz="1000" dirty="0"/>
                        <a:t>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43.80%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19.05.12.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233144"/>
                  </a:ext>
                </a:extLst>
              </a:tr>
              <a:tr h="2989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응암동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가칭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 err="1"/>
                        <a:t>새절지역주택조합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응암동 </a:t>
                      </a:r>
                      <a:r>
                        <a:rPr lang="en-US" altLang="ko-KR" sz="1000" b="1" dirty="0"/>
                        <a:t>583-22</a:t>
                      </a:r>
                      <a:r>
                        <a:rPr lang="ko-KR" altLang="en-US" sz="1000" b="1" dirty="0"/>
                        <a:t>번지 일대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000" dirty="0"/>
                        <a:t>16</a:t>
                      </a:r>
                      <a:r>
                        <a:rPr lang="ko-KR" altLang="en-US" sz="1000" dirty="0" err="1"/>
                        <a:t>개동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762</a:t>
                      </a:r>
                      <a:r>
                        <a:rPr lang="ko-KR" altLang="en-US" sz="1000" dirty="0"/>
                        <a:t>세대</a:t>
                      </a:r>
                      <a:endParaRPr lang="en-US" altLang="ko-KR" sz="1000" dirty="0"/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000" dirty="0"/>
                        <a:t>지하</a:t>
                      </a:r>
                      <a:r>
                        <a:rPr lang="en-US" altLang="ko-KR" sz="1000" dirty="0"/>
                        <a:t>2/</a:t>
                      </a:r>
                      <a:r>
                        <a:rPr lang="ko-KR" altLang="en-US" sz="1000" dirty="0"/>
                        <a:t>지상</a:t>
                      </a:r>
                      <a:r>
                        <a:rPr lang="en-US" altLang="ko-KR" sz="1000" dirty="0"/>
                        <a:t>15</a:t>
                      </a:r>
                      <a:r>
                        <a:rPr lang="ko-KR" altLang="en-US" sz="1000" dirty="0"/>
                        <a:t>층</a:t>
                      </a:r>
                      <a:endParaRPr lang="en-US" altLang="ko-KR" sz="1000" dirty="0"/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000" dirty="0" err="1"/>
                        <a:t>모집조합원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762</a:t>
                      </a:r>
                      <a:r>
                        <a:rPr lang="ko-KR" altLang="en-US" sz="1000" dirty="0"/>
                        <a:t>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28.67%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19.04.01.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614439"/>
                  </a:ext>
                </a:extLst>
              </a:tr>
              <a:tr h="29898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신사동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가칭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신사동 지역주택조합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역촌동 </a:t>
                      </a:r>
                      <a:r>
                        <a:rPr lang="en-US" altLang="ko-KR" sz="1000" b="1" dirty="0"/>
                        <a:t>187-35</a:t>
                      </a:r>
                      <a:r>
                        <a:rPr lang="ko-KR" altLang="en-US" sz="1000" b="1" dirty="0"/>
                        <a:t>번지 일대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 err="1"/>
                        <a:t>개동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300</a:t>
                      </a:r>
                      <a:r>
                        <a:rPr lang="ko-KR" altLang="en-US" sz="1000" dirty="0"/>
                        <a:t>세대</a:t>
                      </a:r>
                      <a:endParaRPr lang="en-US" altLang="ko-KR" sz="1000" dirty="0"/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000" dirty="0"/>
                        <a:t>지하</a:t>
                      </a:r>
                      <a:r>
                        <a:rPr lang="en-US" altLang="ko-KR" sz="1000" dirty="0"/>
                        <a:t>2/</a:t>
                      </a:r>
                      <a:r>
                        <a:rPr lang="ko-KR" altLang="en-US" sz="1000" dirty="0"/>
                        <a:t>지상</a:t>
                      </a:r>
                      <a:r>
                        <a:rPr lang="en-US" altLang="ko-KR" sz="1000" dirty="0"/>
                        <a:t>7</a:t>
                      </a:r>
                      <a:r>
                        <a:rPr lang="ko-KR" altLang="en-US" sz="1000" dirty="0"/>
                        <a:t>층</a:t>
                      </a:r>
                      <a:endParaRPr lang="en-US" altLang="ko-KR" sz="1000" dirty="0"/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000" dirty="0" err="1"/>
                        <a:t>모집조합원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300</a:t>
                      </a:r>
                      <a:r>
                        <a:rPr lang="ko-KR" altLang="en-US" sz="1000" dirty="0"/>
                        <a:t>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70.98%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19.04.12.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263876"/>
                  </a:ext>
                </a:extLst>
              </a:tr>
              <a:tr h="29898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가칭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 err="1"/>
                        <a:t>새절역</a:t>
                      </a:r>
                      <a:r>
                        <a:rPr lang="ko-KR" altLang="en-US" sz="1000" dirty="0"/>
                        <a:t> 지역주택조합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신사동 </a:t>
                      </a:r>
                      <a:r>
                        <a:rPr lang="en-US" altLang="ko-KR" sz="1000" b="1" dirty="0"/>
                        <a:t>337-31</a:t>
                      </a:r>
                      <a:r>
                        <a:rPr lang="ko-KR" altLang="en-US" sz="1000" b="1" dirty="0"/>
                        <a:t>번지 일대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 err="1"/>
                        <a:t>개동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327</a:t>
                      </a:r>
                      <a:r>
                        <a:rPr lang="ko-KR" altLang="en-US" sz="1000" dirty="0"/>
                        <a:t>세대</a:t>
                      </a:r>
                      <a:endParaRPr lang="en-US" altLang="ko-KR" sz="1000" dirty="0"/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000" dirty="0"/>
                        <a:t>지하</a:t>
                      </a:r>
                      <a:r>
                        <a:rPr lang="en-US" altLang="ko-KR" sz="1000" dirty="0"/>
                        <a:t>2/</a:t>
                      </a:r>
                      <a:r>
                        <a:rPr lang="ko-KR" altLang="en-US" sz="1000" dirty="0"/>
                        <a:t>지상</a:t>
                      </a:r>
                      <a:r>
                        <a:rPr lang="en-US" altLang="ko-KR" sz="1000" dirty="0"/>
                        <a:t>29</a:t>
                      </a:r>
                      <a:r>
                        <a:rPr lang="ko-KR" altLang="en-US" sz="1000" dirty="0"/>
                        <a:t>층</a:t>
                      </a:r>
                      <a:endParaRPr lang="en-US" altLang="ko-KR" sz="1000" dirty="0"/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000" dirty="0" err="1"/>
                        <a:t>모집조합원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327</a:t>
                      </a:r>
                      <a:r>
                        <a:rPr lang="ko-KR" altLang="en-US" sz="1000" dirty="0"/>
                        <a:t>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24.26%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19.10.23.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093992"/>
                  </a:ext>
                </a:extLst>
              </a:tr>
              <a:tr h="2989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대조동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가칭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대조동 지역주택조합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대조동 </a:t>
                      </a:r>
                      <a:r>
                        <a:rPr lang="en-US" altLang="ko-KR" sz="1000" b="1" dirty="0"/>
                        <a:t>55-8</a:t>
                      </a:r>
                      <a:r>
                        <a:rPr lang="ko-KR" altLang="en-US" sz="1000" b="1" dirty="0"/>
                        <a:t>번지 일대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 err="1"/>
                        <a:t>개동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232</a:t>
                      </a:r>
                      <a:r>
                        <a:rPr lang="ko-KR" altLang="en-US" sz="1000" dirty="0"/>
                        <a:t>세대</a:t>
                      </a:r>
                      <a:endParaRPr lang="en-US" altLang="ko-KR" sz="1000" dirty="0"/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000" dirty="0"/>
                        <a:t>지하</a:t>
                      </a:r>
                      <a:r>
                        <a:rPr lang="en-US" altLang="ko-KR" sz="1000" dirty="0"/>
                        <a:t>2/</a:t>
                      </a:r>
                      <a:r>
                        <a:rPr lang="ko-KR" altLang="en-US" sz="1000" dirty="0"/>
                        <a:t>지상</a:t>
                      </a:r>
                      <a:r>
                        <a:rPr lang="en-US" altLang="ko-KR" sz="1000" dirty="0"/>
                        <a:t>23</a:t>
                      </a:r>
                      <a:r>
                        <a:rPr lang="ko-KR" altLang="en-US" sz="1000" dirty="0"/>
                        <a:t>층</a:t>
                      </a:r>
                      <a:endParaRPr lang="en-US" altLang="ko-KR" sz="1000" dirty="0"/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000" dirty="0" err="1"/>
                        <a:t>모집조합원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232</a:t>
                      </a:r>
                      <a:r>
                        <a:rPr lang="ko-KR" altLang="en-US" sz="1000" dirty="0"/>
                        <a:t>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30.92%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20.02.04.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437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3588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475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솔직히 말하면 관악구도 비슷하고요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뭐 이렇게 보시면 이 화면을 보시고 하면은 뭐 정말 진짜 어 뭐 그 추진되는 어떤 그런 것들은 꽤 많이 의욕적으로 하긴 하는데 굉장히 좀 추진되는 어떤 그런 비율들이 상당히 낮아 보이고요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-</a:t>
            </a:r>
            <a:endParaRPr lang="ko-KR" altLang="en-US" sz="105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75440DE-2336-A147-7D77-9F3C56C32ECB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F165FCC-58E3-0644-B5DC-991F88FD7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296" l="10000" r="90000">
                        <a14:foregroundMark x1="74766" y1="15139" x2="78438" y2="21759"/>
                        <a14:foregroundMark x1="78359" y1="16574" x2="79115" y2="19491"/>
                        <a14:foregroundMark x1="69557" y1="89954" x2="63802" y2="96296"/>
                        <a14:foregroundMark x1="82161" y1="92593" x2="81198" y2="955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1748" y="49695"/>
            <a:ext cx="1289713" cy="725463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370522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그래서 투자해야 해 말아야 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4CA70B-6555-4647-B81B-64CA1D0BBEBF}"/>
              </a:ext>
            </a:extLst>
          </p:cNvPr>
          <p:cNvSpPr txBox="1"/>
          <p:nvPr/>
        </p:nvSpPr>
        <p:spPr>
          <a:xfrm>
            <a:off x="200025" y="327207"/>
            <a:ext cx="32289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지방자치단체별 추진 현황</a:t>
            </a:r>
            <a:endParaRPr lang="ko-KR" altLang="en-US" sz="3200" dirty="0"/>
          </a:p>
        </p:txBody>
      </p:sp>
      <p:sp>
        <p:nvSpPr>
          <p:cNvPr id="8" name="사각형: 둥근 모서리 12">
            <a:extLst>
              <a:ext uri="{FF2B5EF4-FFF2-40B4-BE49-F238E27FC236}">
                <a16:creationId xmlns:a16="http://schemas.microsoft.com/office/drawing/2014/main" id="{7881ACCB-9117-42F9-80FF-1D860B6F79DD}"/>
              </a:ext>
            </a:extLst>
          </p:cNvPr>
          <p:cNvSpPr/>
          <p:nvPr/>
        </p:nvSpPr>
        <p:spPr>
          <a:xfrm>
            <a:off x="279643" y="1551946"/>
            <a:ext cx="1945981" cy="367389"/>
          </a:xfrm>
          <a:prstGeom prst="roundRect">
            <a:avLst>
              <a:gd name="adj" fmla="val 50000"/>
            </a:avLst>
          </a:prstGeom>
          <a:solidFill>
            <a:srgbClr val="3057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>
              <a:lnSpc>
                <a:spcPct val="120000"/>
              </a:lnSpc>
              <a:defRPr/>
            </a:pPr>
            <a:r>
              <a:rPr lang="ko-KR" altLang="en-US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서울시 관악구</a:t>
            </a:r>
            <a:endParaRPr lang="ko-KR" altLang="en-US" sz="24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911860-72C4-40F4-94D5-CD9D3CBCC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8712" y="981206"/>
            <a:ext cx="6899950" cy="413371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CA4B10-BC6D-4E92-A8CF-5CD564101BA5}"/>
              </a:ext>
            </a:extLst>
          </p:cNvPr>
          <p:cNvSpPr/>
          <p:nvPr/>
        </p:nvSpPr>
        <p:spPr>
          <a:xfrm>
            <a:off x="5705428" y="1527536"/>
            <a:ext cx="1552622" cy="358738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59BFF1-74A0-4DD3-AA13-99941651651E}"/>
              </a:ext>
            </a:extLst>
          </p:cNvPr>
          <p:cNvSpPr txBox="1"/>
          <p:nvPr/>
        </p:nvSpPr>
        <p:spPr>
          <a:xfrm>
            <a:off x="5487687" y="1498961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B74B29-268A-4486-BAC1-AD1A979F2418}"/>
              </a:ext>
            </a:extLst>
          </p:cNvPr>
          <p:cNvSpPr txBox="1"/>
          <p:nvPr/>
        </p:nvSpPr>
        <p:spPr>
          <a:xfrm>
            <a:off x="9186266" y="1344523"/>
            <a:ext cx="1222273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* (</a:t>
            </a:r>
            <a:r>
              <a:rPr lang="ko-KR" altLang="en-US" sz="1050" dirty="0"/>
              <a:t>표는 다음 슬라이드 참조 부탁드립니다</a:t>
            </a:r>
            <a:r>
              <a:rPr lang="en-US" altLang="ko-KR" sz="1050" dirty="0"/>
              <a:t>.)</a:t>
            </a:r>
            <a:endParaRPr lang="ko-KR" altLang="en-US" sz="10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4846CE-8E9F-4A56-9045-AD673CEAFF35}"/>
              </a:ext>
            </a:extLst>
          </p:cNvPr>
          <p:cNvSpPr txBox="1"/>
          <p:nvPr/>
        </p:nvSpPr>
        <p:spPr>
          <a:xfrm>
            <a:off x="3218941" y="521242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120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385700"/>
              </p:ext>
            </p:extLst>
          </p:nvPr>
        </p:nvGraphicFramePr>
        <p:xfrm>
          <a:off x="434340" y="39254"/>
          <a:ext cx="8389619" cy="50280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028031580"/>
                    </a:ext>
                  </a:extLst>
                </a:gridCol>
                <a:gridCol w="1958340">
                  <a:extLst>
                    <a:ext uri="{9D8B030D-6E8A-4147-A177-3AD203B41FA5}">
                      <a16:colId xmlns:a16="http://schemas.microsoft.com/office/drawing/2014/main" val="3430645832"/>
                    </a:ext>
                  </a:extLst>
                </a:gridCol>
                <a:gridCol w="769620">
                  <a:extLst>
                    <a:ext uri="{9D8B030D-6E8A-4147-A177-3AD203B41FA5}">
                      <a16:colId xmlns:a16="http://schemas.microsoft.com/office/drawing/2014/main" val="2953874427"/>
                    </a:ext>
                  </a:extLst>
                </a:gridCol>
                <a:gridCol w="875951">
                  <a:extLst>
                    <a:ext uri="{9D8B030D-6E8A-4147-A177-3AD203B41FA5}">
                      <a16:colId xmlns:a16="http://schemas.microsoft.com/office/drawing/2014/main" val="2683501869"/>
                    </a:ext>
                  </a:extLst>
                </a:gridCol>
                <a:gridCol w="1028612">
                  <a:extLst>
                    <a:ext uri="{9D8B030D-6E8A-4147-A177-3AD203B41FA5}">
                      <a16:colId xmlns:a16="http://schemas.microsoft.com/office/drawing/2014/main" val="1778812999"/>
                    </a:ext>
                  </a:extLst>
                </a:gridCol>
                <a:gridCol w="1028612">
                  <a:extLst>
                    <a:ext uri="{9D8B030D-6E8A-4147-A177-3AD203B41FA5}">
                      <a16:colId xmlns:a16="http://schemas.microsoft.com/office/drawing/2014/main" val="3907868980"/>
                    </a:ext>
                  </a:extLst>
                </a:gridCol>
                <a:gridCol w="1028612">
                  <a:extLst>
                    <a:ext uri="{9D8B030D-6E8A-4147-A177-3AD203B41FA5}">
                      <a16:colId xmlns:a16="http://schemas.microsoft.com/office/drawing/2014/main" val="2906497802"/>
                    </a:ext>
                  </a:extLst>
                </a:gridCol>
                <a:gridCol w="1189332">
                  <a:extLst>
                    <a:ext uri="{9D8B030D-6E8A-4147-A177-3AD203B41FA5}">
                      <a16:colId xmlns:a16="http://schemas.microsoft.com/office/drawing/2014/main" val="1583060065"/>
                    </a:ext>
                  </a:extLst>
                </a:gridCol>
              </a:tblGrid>
              <a:tr h="319463"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연번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사업명</a:t>
                      </a:r>
                      <a:r>
                        <a:rPr lang="en-US" altLang="ko-KR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면적</a:t>
                      </a:r>
                      <a:r>
                        <a:rPr lang="en-US" altLang="ko-KR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위치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모집조합원</a:t>
                      </a:r>
                      <a:endParaRPr lang="ko-KR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사용권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소유권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bg1"/>
                          </a:solidFill>
                        </a:rPr>
                        <a:t>모집신고일</a:t>
                      </a:r>
                      <a:endParaRPr lang="en-US" altLang="ko-KR" sz="1000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변경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204500"/>
                  </a:ext>
                </a:extLst>
              </a:tr>
              <a:tr h="319463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bg1"/>
                          </a:solidFill>
                        </a:rPr>
                        <a:t>기준일자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793281"/>
                  </a:ext>
                </a:extLst>
              </a:tr>
              <a:tr h="1981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가칭</a:t>
                      </a:r>
                      <a:r>
                        <a:rPr lang="en-US" altLang="ko-KR" sz="1000" b="1" dirty="0"/>
                        <a:t>)</a:t>
                      </a:r>
                      <a:r>
                        <a:rPr lang="ko-KR" altLang="en-US" sz="1000" b="1" dirty="0" err="1"/>
                        <a:t>보라매동</a:t>
                      </a:r>
                      <a:r>
                        <a:rPr lang="ko-KR" altLang="en-US" sz="1000" b="1" dirty="0"/>
                        <a:t> 지역주택조합</a:t>
                      </a:r>
                      <a:r>
                        <a:rPr lang="en-US" altLang="ko-KR" sz="1000" b="1" dirty="0"/>
                        <a:t>(40,827</a:t>
                      </a:r>
                      <a:r>
                        <a:rPr lang="ko-KR" altLang="en-US" sz="1000" b="1" dirty="0"/>
                        <a:t>㎡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보라매동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685-1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r>
                        <a:rPr lang="ko-KR" altLang="en-US" sz="1000" dirty="0"/>
                        <a:t>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0%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0%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‘19.4.22.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(‘19.10.4.)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892980"/>
                  </a:ext>
                </a:extLst>
              </a:tr>
              <a:tr h="198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2023.12.31.</a:t>
                      </a:r>
                      <a:r>
                        <a:rPr lang="ko-KR" altLang="en-US" sz="1000" dirty="0"/>
                        <a:t>기준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026337"/>
                  </a:ext>
                </a:extLst>
              </a:tr>
              <a:tr h="1981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가칭</a:t>
                      </a:r>
                      <a:r>
                        <a:rPr lang="en-US" altLang="ko-KR" sz="1000" b="1" dirty="0"/>
                        <a:t>)</a:t>
                      </a:r>
                      <a:r>
                        <a:rPr lang="ko-KR" altLang="en-US" sz="1000" b="1" dirty="0"/>
                        <a:t>신림지역주택조합</a:t>
                      </a:r>
                      <a:r>
                        <a:rPr lang="en-US" altLang="ko-KR" sz="1000" b="1" dirty="0"/>
                        <a:t>(62,249</a:t>
                      </a:r>
                      <a:r>
                        <a:rPr lang="ko-KR" altLang="en-US" sz="1000" b="1" dirty="0"/>
                        <a:t>㎡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미성동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1480-1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500</a:t>
                      </a:r>
                      <a:r>
                        <a:rPr lang="ko-KR" altLang="en-US" sz="1000" dirty="0"/>
                        <a:t>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21.9%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2.1%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‘20.7.23.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(‘22.11.21.)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233144"/>
                  </a:ext>
                </a:extLst>
              </a:tr>
              <a:tr h="198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2023.12.31.</a:t>
                      </a:r>
                      <a:r>
                        <a:rPr lang="ko-KR" altLang="en-US" sz="1000" dirty="0"/>
                        <a:t>기준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401953"/>
                  </a:ext>
                </a:extLst>
              </a:tr>
              <a:tr h="1981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가칭</a:t>
                      </a:r>
                      <a:r>
                        <a:rPr lang="en-US" altLang="ko-KR" sz="1000" b="1" dirty="0"/>
                        <a:t>)</a:t>
                      </a:r>
                      <a:r>
                        <a:rPr lang="ko-KR" altLang="en-US" sz="1000" b="1" dirty="0" err="1"/>
                        <a:t>청림동</a:t>
                      </a:r>
                      <a:r>
                        <a:rPr lang="ko-KR" altLang="en-US" sz="1000" b="1" dirty="0"/>
                        <a:t> 지역주택조합</a:t>
                      </a:r>
                      <a:r>
                        <a:rPr lang="en-US" altLang="ko-KR" sz="1000" b="1" dirty="0"/>
                        <a:t>(15,656</a:t>
                      </a:r>
                      <a:r>
                        <a:rPr lang="ko-KR" altLang="en-US" sz="1000" b="1" dirty="0"/>
                        <a:t>㎡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청림동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14-120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88</a:t>
                      </a:r>
                      <a:r>
                        <a:rPr lang="ko-KR" altLang="en-US" sz="1000" dirty="0"/>
                        <a:t>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19.15%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0%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‘20.7.31.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(‘21.2.9.)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614439"/>
                  </a:ext>
                </a:extLst>
              </a:tr>
              <a:tr h="198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2023.12.31.</a:t>
                      </a:r>
                      <a:r>
                        <a:rPr lang="ko-KR" altLang="en-US" sz="1000" dirty="0"/>
                        <a:t>기준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156871"/>
                  </a:ext>
                </a:extLst>
              </a:tr>
              <a:tr h="1981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가칭</a:t>
                      </a:r>
                      <a:r>
                        <a:rPr lang="en-US" altLang="ko-KR" sz="1000" b="1" dirty="0"/>
                        <a:t>)</a:t>
                      </a:r>
                      <a:r>
                        <a:rPr lang="ko-KR" altLang="en-US" sz="1000" b="1" dirty="0" err="1"/>
                        <a:t>당곡역</a:t>
                      </a:r>
                      <a:r>
                        <a:rPr lang="ko-KR" altLang="en-US" sz="1000" b="1" dirty="0"/>
                        <a:t> 지역주택조합</a:t>
                      </a:r>
                      <a:r>
                        <a:rPr lang="en-US" altLang="ko-KR" sz="1000" b="1" dirty="0"/>
                        <a:t>(58,086</a:t>
                      </a:r>
                      <a:r>
                        <a:rPr lang="ko-KR" altLang="en-US" sz="1000" b="1" dirty="0"/>
                        <a:t>㎡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신림동 </a:t>
                      </a:r>
                      <a:r>
                        <a:rPr lang="en-US" altLang="ko-KR" sz="1000" dirty="0"/>
                        <a:t>1448-1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740</a:t>
                      </a:r>
                      <a:r>
                        <a:rPr lang="ko-KR" altLang="en-US" sz="1000" dirty="0"/>
                        <a:t>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27.9%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1.5%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‘20.8.13.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(‘23.8.16.)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파산선고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(‘23.11.9.)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263876"/>
                  </a:ext>
                </a:extLst>
              </a:tr>
              <a:tr h="198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2023.12.31.</a:t>
                      </a:r>
                      <a:r>
                        <a:rPr lang="ko-KR" altLang="en-US" sz="1000" dirty="0"/>
                        <a:t>기준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976657"/>
                  </a:ext>
                </a:extLst>
              </a:tr>
              <a:tr h="1981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가칭</a:t>
                      </a:r>
                      <a:r>
                        <a:rPr lang="en-US" altLang="ko-KR" sz="1000" b="1" dirty="0"/>
                        <a:t>)</a:t>
                      </a:r>
                      <a:r>
                        <a:rPr lang="ko-KR" altLang="en-US" sz="1000" b="1" dirty="0"/>
                        <a:t>봉천동 지역주택조합</a:t>
                      </a:r>
                      <a:r>
                        <a:rPr lang="en-US" altLang="ko-KR" sz="1000" b="1" dirty="0"/>
                        <a:t>(25,631</a:t>
                      </a:r>
                      <a:r>
                        <a:rPr lang="ko-KR" altLang="en-US" sz="1000" b="1" dirty="0"/>
                        <a:t>㎡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보라매동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690-1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194</a:t>
                      </a:r>
                      <a:r>
                        <a:rPr lang="ko-KR" altLang="en-US" sz="1000" dirty="0"/>
                        <a:t>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35.25%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2.65%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‘20.8.13.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(‘24.1.5)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874597"/>
                  </a:ext>
                </a:extLst>
              </a:tr>
              <a:tr h="198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2023.12.31.</a:t>
                      </a:r>
                      <a:r>
                        <a:rPr lang="ko-KR" altLang="en-US" sz="1000" dirty="0"/>
                        <a:t>기준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487939"/>
                  </a:ext>
                </a:extLst>
              </a:tr>
              <a:tr h="1981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가칭</a:t>
                      </a:r>
                      <a:r>
                        <a:rPr lang="en-US" altLang="ko-KR" sz="1000" b="1" dirty="0"/>
                        <a:t>)</a:t>
                      </a:r>
                      <a:r>
                        <a:rPr lang="ko-KR" altLang="en-US" sz="1000" b="1" dirty="0" err="1"/>
                        <a:t>신대방역</a:t>
                      </a:r>
                      <a:r>
                        <a:rPr lang="en-US" altLang="ko-KR" sz="1000" b="1" dirty="0"/>
                        <a:t>2</a:t>
                      </a:r>
                      <a:r>
                        <a:rPr lang="ko-KR" altLang="en-US" sz="1000" b="1" dirty="0"/>
                        <a:t>단지 지역주택조합</a:t>
                      </a:r>
                      <a:r>
                        <a:rPr lang="en-US" altLang="ko-KR" sz="1000" b="1" dirty="0"/>
                        <a:t>(122,610</a:t>
                      </a:r>
                      <a:r>
                        <a:rPr lang="ko-KR" altLang="en-US" sz="1000" b="1" dirty="0"/>
                        <a:t>㎡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신사동 </a:t>
                      </a:r>
                      <a:r>
                        <a:rPr lang="en-US" altLang="ko-KR" sz="1000" dirty="0"/>
                        <a:t>475-83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</a:t>
                      </a:r>
                      <a:r>
                        <a:rPr lang="ko-KR" altLang="en-US" sz="1000" dirty="0"/>
                        <a:t>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20.58%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0%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‘22.9.23.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(‘23.3.20.)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750528"/>
                  </a:ext>
                </a:extLst>
              </a:tr>
              <a:tr h="198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2023.12.31.</a:t>
                      </a:r>
                      <a:r>
                        <a:rPr lang="ko-KR" altLang="en-US" sz="1000" dirty="0"/>
                        <a:t>기준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939458"/>
                  </a:ext>
                </a:extLst>
              </a:tr>
              <a:tr h="1981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가칭</a:t>
                      </a:r>
                      <a:r>
                        <a:rPr lang="en-US" altLang="ko-KR" sz="1000" b="1" dirty="0"/>
                        <a:t>)</a:t>
                      </a:r>
                      <a:r>
                        <a:rPr lang="ko-KR" altLang="en-US" sz="1000" b="1" dirty="0" err="1"/>
                        <a:t>편백숲</a:t>
                      </a:r>
                      <a:r>
                        <a:rPr lang="ko-KR" altLang="en-US" sz="1000" b="1" dirty="0"/>
                        <a:t> </a:t>
                      </a:r>
                      <a:r>
                        <a:rPr lang="en-US" altLang="ko-KR" sz="1000" b="1" dirty="0"/>
                        <a:t>1</a:t>
                      </a:r>
                      <a:r>
                        <a:rPr lang="ko-KR" altLang="en-US" sz="1000" b="1" dirty="0"/>
                        <a:t>차 지역주택조합</a:t>
                      </a:r>
                      <a:r>
                        <a:rPr lang="en-US" altLang="ko-KR" sz="1000" b="1" dirty="0"/>
                        <a:t>(44,415</a:t>
                      </a:r>
                      <a:r>
                        <a:rPr lang="ko-KR" altLang="en-US" sz="1000" b="1" dirty="0"/>
                        <a:t>㎡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낙성대동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1612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489</a:t>
                      </a:r>
                      <a:r>
                        <a:rPr lang="ko-KR" altLang="en-US" sz="1000" dirty="0"/>
                        <a:t>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0.5%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7.6%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미신고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※ </a:t>
                      </a:r>
                      <a:r>
                        <a:rPr lang="ko-KR" altLang="en-US" sz="1000" dirty="0" err="1"/>
                        <a:t>신고의무화</a:t>
                      </a:r>
                      <a:r>
                        <a:rPr lang="en-US" altLang="ko-KR" sz="1000" dirty="0"/>
                        <a:t>(‘17.6.3.)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파산선고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(‘23.1.20.)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915462"/>
                  </a:ext>
                </a:extLst>
              </a:tr>
              <a:tr h="198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2023.12.31.</a:t>
                      </a:r>
                      <a:r>
                        <a:rPr lang="ko-KR" altLang="en-US" sz="1000" dirty="0"/>
                        <a:t>기준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41502"/>
                  </a:ext>
                </a:extLst>
              </a:tr>
              <a:tr h="1981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가칭</a:t>
                      </a:r>
                      <a:r>
                        <a:rPr lang="en-US" altLang="ko-KR" sz="1000" b="1" dirty="0"/>
                        <a:t>)</a:t>
                      </a:r>
                      <a:r>
                        <a:rPr lang="ko-KR" altLang="en-US" sz="1000" b="1" dirty="0" err="1"/>
                        <a:t>편백숲</a:t>
                      </a:r>
                      <a:r>
                        <a:rPr lang="ko-KR" altLang="en-US" sz="1000" b="1" dirty="0"/>
                        <a:t> </a:t>
                      </a:r>
                      <a:r>
                        <a:rPr lang="en-US" altLang="ko-KR" sz="1000" b="1" dirty="0"/>
                        <a:t>2</a:t>
                      </a:r>
                      <a:r>
                        <a:rPr lang="ko-KR" altLang="en-US" sz="1000" b="1" dirty="0"/>
                        <a:t>차 지역주택조합</a:t>
                      </a:r>
                      <a:r>
                        <a:rPr lang="en-US" altLang="ko-KR" sz="1000" b="1" dirty="0"/>
                        <a:t>(44,415</a:t>
                      </a:r>
                      <a:r>
                        <a:rPr lang="ko-KR" altLang="en-US" sz="1000" b="1" dirty="0"/>
                        <a:t>㎡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행운동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66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413</a:t>
                      </a:r>
                      <a:r>
                        <a:rPr lang="ko-KR" altLang="en-US" sz="1000" dirty="0"/>
                        <a:t>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17%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15.17%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파산선고</a:t>
                      </a:r>
                      <a:r>
                        <a:rPr lang="en-US" altLang="ko-KR" sz="1000" dirty="0"/>
                        <a:t>(’24.6.11.)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141286"/>
                  </a:ext>
                </a:extLst>
              </a:tr>
              <a:tr h="198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2023.12.31.</a:t>
                      </a:r>
                      <a:r>
                        <a:rPr lang="ko-KR" altLang="en-US" sz="1000" dirty="0"/>
                        <a:t>기준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336697"/>
                  </a:ext>
                </a:extLst>
              </a:tr>
              <a:tr h="1981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9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가칭</a:t>
                      </a:r>
                      <a:r>
                        <a:rPr lang="en-US" altLang="ko-KR" sz="1000" b="1" dirty="0"/>
                        <a:t>)</a:t>
                      </a:r>
                      <a:r>
                        <a:rPr lang="ko-KR" altLang="en-US" sz="1000" b="1" dirty="0"/>
                        <a:t>행운스타리움 지역주택조합</a:t>
                      </a:r>
                      <a:r>
                        <a:rPr lang="en-US" altLang="ko-KR" sz="1000" b="1" dirty="0"/>
                        <a:t>(24,311</a:t>
                      </a:r>
                      <a:r>
                        <a:rPr lang="ko-KR" altLang="en-US" sz="1000" b="1" dirty="0"/>
                        <a:t>㎡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행운동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26</a:t>
                      </a:r>
                      <a:r>
                        <a:rPr lang="ko-KR" altLang="en-US" sz="1000" dirty="0"/>
                        <a:t>번지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r>
                        <a:rPr lang="ko-KR" altLang="en-US" sz="1000" dirty="0"/>
                        <a:t>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51.37%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0%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‘24.10.21.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776469"/>
                  </a:ext>
                </a:extLst>
              </a:tr>
              <a:tr h="198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2024.10.21.</a:t>
                      </a:r>
                      <a:r>
                        <a:rPr lang="ko-KR" altLang="en-US" sz="1000" dirty="0"/>
                        <a:t>기준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28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5698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475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그런데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희한하게요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동작구 같은 데는 추진하는 지역도 많고요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추진을 해서 진행되는 어떤 그런 비율도 되게 잘 되는 비율도 높아요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-</a:t>
            </a:r>
            <a:endParaRPr lang="ko-KR" altLang="en-US" sz="105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75440DE-2336-A147-7D77-9F3C56C32ECB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F165FCC-58E3-0644-B5DC-991F88FD7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296" l="10000" r="90000">
                        <a14:foregroundMark x1="74766" y1="15139" x2="78438" y2="21759"/>
                        <a14:foregroundMark x1="78359" y1="16574" x2="79115" y2="19491"/>
                        <a14:foregroundMark x1="69557" y1="89954" x2="63802" y2="96296"/>
                        <a14:foregroundMark x1="82161" y1="92593" x2="81198" y2="955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1748" y="49695"/>
            <a:ext cx="1289713" cy="725463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370522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그래서 투자해야 해 말아야 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E421D6-DC20-4AEF-8492-1A44FA2E9880}"/>
              </a:ext>
            </a:extLst>
          </p:cNvPr>
          <p:cNvSpPr txBox="1"/>
          <p:nvPr/>
        </p:nvSpPr>
        <p:spPr>
          <a:xfrm>
            <a:off x="276225" y="484832"/>
            <a:ext cx="32289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지방자치단체별 추진 현황</a:t>
            </a:r>
            <a:endParaRPr lang="ko-KR" altLang="en-US" sz="3200" dirty="0"/>
          </a:p>
        </p:txBody>
      </p:sp>
      <p:sp>
        <p:nvSpPr>
          <p:cNvPr id="8" name="사각형: 둥근 모서리 12">
            <a:extLst>
              <a:ext uri="{FF2B5EF4-FFF2-40B4-BE49-F238E27FC236}">
                <a16:creationId xmlns:a16="http://schemas.microsoft.com/office/drawing/2014/main" id="{A03366D8-C452-4697-8836-35535C062AB4}"/>
              </a:ext>
            </a:extLst>
          </p:cNvPr>
          <p:cNvSpPr/>
          <p:nvPr/>
        </p:nvSpPr>
        <p:spPr>
          <a:xfrm>
            <a:off x="2187869" y="1160829"/>
            <a:ext cx="1907881" cy="367389"/>
          </a:xfrm>
          <a:prstGeom prst="roundRect">
            <a:avLst>
              <a:gd name="adj" fmla="val 50000"/>
            </a:avLst>
          </a:prstGeom>
          <a:solidFill>
            <a:srgbClr val="3057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>
              <a:lnSpc>
                <a:spcPct val="120000"/>
              </a:lnSpc>
              <a:defRPr/>
            </a:pPr>
            <a:r>
              <a:rPr lang="ko-KR" altLang="en-US" sz="24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서울시 동작구</a:t>
            </a:r>
            <a:endParaRPr lang="ko-KR" altLang="en-US" sz="24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034A9F-9C46-47E3-B680-2454F12FB92E}"/>
              </a:ext>
            </a:extLst>
          </p:cNvPr>
          <p:cNvSpPr txBox="1"/>
          <p:nvPr/>
        </p:nvSpPr>
        <p:spPr>
          <a:xfrm>
            <a:off x="9186266" y="1344523"/>
            <a:ext cx="1222273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* </a:t>
            </a:r>
            <a:r>
              <a:rPr lang="en-US" altLang="ko-KR" sz="1050" b="1" dirty="0">
                <a:solidFill>
                  <a:srgbClr val="FF0000"/>
                </a:solidFill>
              </a:rPr>
              <a:t>#2 </a:t>
            </a:r>
            <a:r>
              <a:rPr lang="ko-KR" altLang="en-US" sz="1050" dirty="0"/>
              <a:t>표를 상단에서 하단까지 천천히 제시</a:t>
            </a:r>
            <a:endParaRPr lang="en-US" altLang="ko-KR" sz="1050" dirty="0"/>
          </a:p>
          <a:p>
            <a:r>
              <a:rPr lang="en-US" altLang="ko-KR" sz="1050" dirty="0"/>
              <a:t>(</a:t>
            </a:r>
            <a:r>
              <a:rPr lang="ko-KR" altLang="en-US" sz="1050" dirty="0"/>
              <a:t>전체 표는 다음 </a:t>
            </a:r>
            <a:r>
              <a:rPr lang="en-US" altLang="ko-KR" sz="1050" dirty="0"/>
              <a:t>3</a:t>
            </a:r>
            <a:r>
              <a:rPr lang="ko-KR" altLang="en-US" sz="1050" dirty="0"/>
              <a:t>개 슬라이드</a:t>
            </a:r>
            <a:r>
              <a:rPr lang="en-US" altLang="ko-KR" sz="1050" dirty="0"/>
              <a:t>-</a:t>
            </a:r>
            <a:r>
              <a:rPr lang="ko-KR" altLang="en-US" sz="1050" dirty="0">
                <a:solidFill>
                  <a:srgbClr val="FF0000"/>
                </a:solidFill>
              </a:rPr>
              <a:t>연번 </a:t>
            </a:r>
            <a:r>
              <a:rPr lang="en-US" altLang="ko-KR" sz="1050" dirty="0">
                <a:solidFill>
                  <a:srgbClr val="FF0000"/>
                </a:solidFill>
              </a:rPr>
              <a:t>1~20-</a:t>
            </a:r>
            <a:r>
              <a:rPr lang="ko-KR" altLang="en-US" sz="1050" dirty="0">
                <a:solidFill>
                  <a:srgbClr val="FF0000"/>
                </a:solidFill>
              </a:rPr>
              <a:t> </a:t>
            </a:r>
            <a:r>
              <a:rPr lang="ko-KR" altLang="en-US" sz="1050" dirty="0"/>
              <a:t>참조 부탁드립니다</a:t>
            </a:r>
            <a:r>
              <a:rPr lang="en-US" altLang="ko-KR" sz="1050" dirty="0"/>
              <a:t>.)</a:t>
            </a:r>
            <a:endParaRPr lang="ko-KR" altLang="en-US" sz="105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B4F48B-940F-4FE7-A2A2-13F664D49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" y="1670572"/>
            <a:ext cx="5638800" cy="33694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9590A8-F0B1-445D-98B6-8B381D867EB7}"/>
              </a:ext>
            </a:extLst>
          </p:cNvPr>
          <p:cNvSpPr txBox="1"/>
          <p:nvPr/>
        </p:nvSpPr>
        <p:spPr>
          <a:xfrm>
            <a:off x="4700080" y="1344523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FEED4A-A8EB-4BFD-BC4F-99FE7D1D26D5}"/>
              </a:ext>
            </a:extLst>
          </p:cNvPr>
          <p:cNvSpPr txBox="1"/>
          <p:nvPr/>
        </p:nvSpPr>
        <p:spPr>
          <a:xfrm>
            <a:off x="3619738" y="775158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4123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312182"/>
              </p:ext>
            </p:extLst>
          </p:nvPr>
        </p:nvGraphicFramePr>
        <p:xfrm>
          <a:off x="0" y="8197"/>
          <a:ext cx="9067801" cy="4656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050">
                  <a:extLst>
                    <a:ext uri="{9D8B030D-6E8A-4147-A177-3AD203B41FA5}">
                      <a16:colId xmlns:a16="http://schemas.microsoft.com/office/drawing/2014/main" val="1028031580"/>
                    </a:ext>
                  </a:extLst>
                </a:gridCol>
                <a:gridCol w="1207770">
                  <a:extLst>
                    <a:ext uri="{9D8B030D-6E8A-4147-A177-3AD203B41FA5}">
                      <a16:colId xmlns:a16="http://schemas.microsoft.com/office/drawing/2014/main" val="3430645832"/>
                    </a:ext>
                  </a:extLst>
                </a:gridCol>
                <a:gridCol w="556260">
                  <a:extLst>
                    <a:ext uri="{9D8B030D-6E8A-4147-A177-3AD203B41FA5}">
                      <a16:colId xmlns:a16="http://schemas.microsoft.com/office/drawing/2014/main" val="2953874427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683501869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1778812999"/>
                    </a:ext>
                  </a:extLst>
                </a:gridCol>
                <a:gridCol w="763806">
                  <a:extLst>
                    <a:ext uri="{9D8B030D-6E8A-4147-A177-3AD203B41FA5}">
                      <a16:colId xmlns:a16="http://schemas.microsoft.com/office/drawing/2014/main" val="3907868980"/>
                    </a:ext>
                  </a:extLst>
                </a:gridCol>
                <a:gridCol w="971175">
                  <a:extLst>
                    <a:ext uri="{9D8B030D-6E8A-4147-A177-3AD203B41FA5}">
                      <a16:colId xmlns:a16="http://schemas.microsoft.com/office/drawing/2014/main" val="2906497802"/>
                    </a:ext>
                  </a:extLst>
                </a:gridCol>
                <a:gridCol w="1169443">
                  <a:extLst>
                    <a:ext uri="{9D8B030D-6E8A-4147-A177-3AD203B41FA5}">
                      <a16:colId xmlns:a16="http://schemas.microsoft.com/office/drawing/2014/main" val="1583060065"/>
                    </a:ext>
                  </a:extLst>
                </a:gridCol>
                <a:gridCol w="715879">
                  <a:extLst>
                    <a:ext uri="{9D8B030D-6E8A-4147-A177-3AD203B41FA5}">
                      <a16:colId xmlns:a16="http://schemas.microsoft.com/office/drawing/2014/main" val="1099032588"/>
                    </a:ext>
                  </a:extLst>
                </a:gridCol>
                <a:gridCol w="715879">
                  <a:extLst>
                    <a:ext uri="{9D8B030D-6E8A-4147-A177-3AD203B41FA5}">
                      <a16:colId xmlns:a16="http://schemas.microsoft.com/office/drawing/2014/main" val="2070768116"/>
                    </a:ext>
                  </a:extLst>
                </a:gridCol>
                <a:gridCol w="715879">
                  <a:extLst>
                    <a:ext uri="{9D8B030D-6E8A-4147-A177-3AD203B41FA5}">
                      <a16:colId xmlns:a16="http://schemas.microsoft.com/office/drawing/2014/main" val="4189951939"/>
                    </a:ext>
                  </a:extLst>
                </a:gridCol>
              </a:tblGrid>
              <a:tr h="29812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연번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사업주체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위치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건축규모</a:t>
                      </a:r>
                      <a:endParaRPr lang="ko-KR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토지소유권</a:t>
                      </a:r>
                      <a:r>
                        <a:rPr lang="en-US" altLang="ko-KR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(%)</a:t>
                      </a:r>
                      <a:endParaRPr lang="ko-KR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진행단계</a:t>
                      </a:r>
                      <a:endParaRPr lang="ko-KR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392307"/>
                  </a:ext>
                </a:extLst>
              </a:tr>
              <a:tr h="512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지구단위계획결정</a:t>
                      </a:r>
                      <a:r>
                        <a:rPr lang="en-US" altLang="ko-KR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사전자문</a:t>
                      </a:r>
                      <a:r>
                        <a:rPr lang="en-US" altLang="ko-KR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교통</a:t>
                      </a:r>
                      <a:r>
                        <a:rPr lang="en-US" altLang="ko-KR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건축 심의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조합설립인가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사업계획승인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착공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사용검사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793281"/>
                  </a:ext>
                </a:extLst>
              </a:tr>
              <a:tr h="7964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/>
                        <a:t>동작트인시아</a:t>
                      </a:r>
                      <a:r>
                        <a:rPr lang="ko-KR" altLang="en-US" sz="1000" b="1" dirty="0"/>
                        <a:t> 지역주택조합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신대방동 </a:t>
                      </a:r>
                      <a:r>
                        <a:rPr lang="en-US" altLang="ko-KR" sz="1000" dirty="0"/>
                        <a:t>355-30</a:t>
                      </a:r>
                      <a:r>
                        <a:rPr lang="ko-KR" altLang="en-US" sz="1000" dirty="0"/>
                        <a:t>일대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아파트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지하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층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지상</a:t>
                      </a:r>
                      <a:r>
                        <a:rPr lang="en-US" altLang="ko-KR" sz="1000" dirty="0"/>
                        <a:t>38</a:t>
                      </a:r>
                      <a:r>
                        <a:rPr lang="ko-KR" altLang="en-US" sz="1000" dirty="0"/>
                        <a:t>층</a:t>
                      </a:r>
                      <a:r>
                        <a:rPr lang="en-US" altLang="ko-KR" sz="1000" dirty="0"/>
                        <a:t>)8</a:t>
                      </a:r>
                      <a:r>
                        <a:rPr lang="ko-KR" altLang="en-US" sz="1000" dirty="0" err="1"/>
                        <a:t>개동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959</a:t>
                      </a:r>
                      <a:r>
                        <a:rPr lang="ko-KR" altLang="en-US" sz="1000" dirty="0"/>
                        <a:t>세대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100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13.06.26.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14.09.02.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15.03.25.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17.11.20.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18.05.18.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21.10.29.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892980"/>
                  </a:ext>
                </a:extLst>
              </a:tr>
              <a:tr h="6542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/>
                        <a:t>상도현대메트로센터파크</a:t>
                      </a:r>
                      <a:r>
                        <a:rPr lang="ko-KR" altLang="en-US" sz="1000" b="1" dirty="0"/>
                        <a:t> 지역주택조합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상도동</a:t>
                      </a:r>
                      <a:r>
                        <a:rPr lang="en-US" altLang="ko-KR" sz="1000" dirty="0"/>
                        <a:t>373-1</a:t>
                      </a:r>
                      <a:r>
                        <a:rPr lang="ko-KR" altLang="en-US" sz="1000" dirty="0"/>
                        <a:t>일대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아파트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지하</a:t>
                      </a:r>
                      <a:r>
                        <a:rPr lang="en-US" altLang="ko-KR" sz="1000" dirty="0"/>
                        <a:t>6</a:t>
                      </a:r>
                      <a:r>
                        <a:rPr lang="ko-KR" altLang="en-US" sz="1000" dirty="0"/>
                        <a:t>층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지상</a:t>
                      </a:r>
                      <a:r>
                        <a:rPr lang="en-US" altLang="ko-KR" sz="1000" dirty="0"/>
                        <a:t>29</a:t>
                      </a:r>
                      <a:r>
                        <a:rPr lang="ko-KR" altLang="en-US" sz="1000" dirty="0"/>
                        <a:t>층</a:t>
                      </a:r>
                      <a:r>
                        <a:rPr lang="en-US" altLang="ko-KR" sz="1000" dirty="0"/>
                        <a:t>)3</a:t>
                      </a:r>
                      <a:r>
                        <a:rPr lang="ko-KR" altLang="en-US" sz="1000" dirty="0" err="1"/>
                        <a:t>개동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370</a:t>
                      </a:r>
                      <a:r>
                        <a:rPr lang="ko-KR" altLang="en-US" sz="1000" dirty="0"/>
                        <a:t>세대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100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조합원 </a:t>
                      </a:r>
                      <a:r>
                        <a:rPr lang="ko-KR" altLang="en-US" sz="1000" dirty="0" err="1"/>
                        <a:t>모집신고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20.08.18.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20.12.22.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21.06.21.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21.11.05.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22.06.30.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233144"/>
                  </a:ext>
                </a:extLst>
              </a:tr>
              <a:tr h="6542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/>
                        <a:t>동작하이팰리스지역주택조합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상도동</a:t>
                      </a:r>
                      <a:r>
                        <a:rPr lang="en-US" altLang="ko-KR" sz="1000" dirty="0"/>
                        <a:t>23-42</a:t>
                      </a:r>
                      <a:r>
                        <a:rPr lang="ko-KR" altLang="en-US" sz="1000" dirty="0"/>
                        <a:t>일대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아파트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지하</a:t>
                      </a:r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층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지상</a:t>
                      </a:r>
                      <a:r>
                        <a:rPr lang="en-US" altLang="ko-KR" sz="1000" dirty="0"/>
                        <a:t>35</a:t>
                      </a:r>
                      <a:r>
                        <a:rPr lang="ko-KR" altLang="en-US" sz="1000" dirty="0"/>
                        <a:t>층</a:t>
                      </a:r>
                      <a:r>
                        <a:rPr lang="en-US" altLang="ko-KR" sz="1000" dirty="0"/>
                        <a:t>)4</a:t>
                      </a:r>
                      <a:r>
                        <a:rPr lang="ko-KR" altLang="en-US" sz="1000" dirty="0" err="1"/>
                        <a:t>개동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608</a:t>
                      </a:r>
                      <a:r>
                        <a:rPr lang="ko-KR" altLang="en-US" sz="1000" dirty="0"/>
                        <a:t>세대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100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15.12.23.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17.08.22.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18.10.15.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20.09.03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22.10.17.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614439"/>
                  </a:ext>
                </a:extLst>
              </a:tr>
              <a:tr h="7964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/>
                        <a:t>상도스타리움지역주택조합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상도동 </a:t>
                      </a:r>
                      <a:r>
                        <a:rPr lang="en-US" altLang="ko-KR" sz="1000" dirty="0"/>
                        <a:t>182-13</a:t>
                      </a:r>
                      <a:r>
                        <a:rPr lang="ko-KR" altLang="en-US" sz="1000" dirty="0"/>
                        <a:t>일대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아파트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지하</a:t>
                      </a:r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층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지상</a:t>
                      </a:r>
                      <a:r>
                        <a:rPr lang="en-US" altLang="ko-KR" sz="1000" dirty="0"/>
                        <a:t>35</a:t>
                      </a:r>
                      <a:r>
                        <a:rPr lang="ko-KR" altLang="en-US" sz="1000" dirty="0"/>
                        <a:t>층</a:t>
                      </a:r>
                      <a:r>
                        <a:rPr lang="en-US" altLang="ko-KR" sz="1000" dirty="0"/>
                        <a:t>)11</a:t>
                      </a:r>
                      <a:r>
                        <a:rPr lang="ko-KR" altLang="en-US" sz="1000" dirty="0" err="1"/>
                        <a:t>개동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2,002</a:t>
                      </a:r>
                      <a:r>
                        <a:rPr lang="ko-KR" altLang="en-US" sz="1000" dirty="0"/>
                        <a:t>세대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95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17.12.27.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19.06.25.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20.04.21.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22.02.07.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23.11.30.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263876"/>
                  </a:ext>
                </a:extLst>
              </a:tr>
              <a:tr h="6542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사당</a:t>
                      </a:r>
                      <a:r>
                        <a:rPr lang="en-US" altLang="ko-KR" sz="1000" b="1" dirty="0"/>
                        <a:t>3</a:t>
                      </a:r>
                      <a:r>
                        <a:rPr lang="ko-KR" altLang="en-US" sz="1000" b="1" dirty="0" err="1"/>
                        <a:t>동지역지역주택조합</a:t>
                      </a:r>
                      <a:endParaRPr lang="ko-KR" altLang="en-US" sz="1000" b="1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사당동</a:t>
                      </a:r>
                      <a:r>
                        <a:rPr lang="en-US" altLang="ko-KR" sz="1000" dirty="0"/>
                        <a:t>155-4</a:t>
                      </a:r>
                      <a:r>
                        <a:rPr lang="ko-KR" altLang="en-US" sz="1000" dirty="0"/>
                        <a:t>일대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아파트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지하</a:t>
                      </a:r>
                      <a:r>
                        <a:rPr lang="en-US" altLang="ko-KR" sz="1000" dirty="0"/>
                        <a:t>4</a:t>
                      </a:r>
                      <a:r>
                        <a:rPr lang="ko-KR" altLang="en-US" sz="1000" dirty="0"/>
                        <a:t>층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지상</a:t>
                      </a:r>
                      <a:r>
                        <a:rPr lang="en-US" altLang="ko-KR" sz="1000" dirty="0"/>
                        <a:t>25</a:t>
                      </a:r>
                      <a:r>
                        <a:rPr lang="ko-KR" altLang="en-US" sz="1000" dirty="0"/>
                        <a:t>층</a:t>
                      </a:r>
                      <a:r>
                        <a:rPr lang="en-US" altLang="ko-KR" sz="1000" dirty="0"/>
                        <a:t>)11</a:t>
                      </a:r>
                      <a:r>
                        <a:rPr lang="ko-KR" altLang="en-US" sz="1000" dirty="0" err="1"/>
                        <a:t>개동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927</a:t>
                      </a:r>
                      <a:r>
                        <a:rPr lang="ko-KR" altLang="en-US" sz="1000" dirty="0"/>
                        <a:t>세대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95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17.11.08.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19.07.23.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19.11.27.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21.10.13.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874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015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994392"/>
              </p:ext>
            </p:extLst>
          </p:nvPr>
        </p:nvGraphicFramePr>
        <p:xfrm>
          <a:off x="0" y="8197"/>
          <a:ext cx="9067801" cy="4914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050">
                  <a:extLst>
                    <a:ext uri="{9D8B030D-6E8A-4147-A177-3AD203B41FA5}">
                      <a16:colId xmlns:a16="http://schemas.microsoft.com/office/drawing/2014/main" val="1028031580"/>
                    </a:ext>
                  </a:extLst>
                </a:gridCol>
                <a:gridCol w="1207770">
                  <a:extLst>
                    <a:ext uri="{9D8B030D-6E8A-4147-A177-3AD203B41FA5}">
                      <a16:colId xmlns:a16="http://schemas.microsoft.com/office/drawing/2014/main" val="3430645832"/>
                    </a:ext>
                  </a:extLst>
                </a:gridCol>
                <a:gridCol w="556260">
                  <a:extLst>
                    <a:ext uri="{9D8B030D-6E8A-4147-A177-3AD203B41FA5}">
                      <a16:colId xmlns:a16="http://schemas.microsoft.com/office/drawing/2014/main" val="2953874427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683501869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1778812999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3907868980"/>
                    </a:ext>
                  </a:extLst>
                </a:gridCol>
                <a:gridCol w="782481">
                  <a:extLst>
                    <a:ext uri="{9D8B030D-6E8A-4147-A177-3AD203B41FA5}">
                      <a16:colId xmlns:a16="http://schemas.microsoft.com/office/drawing/2014/main" val="2906497802"/>
                    </a:ext>
                  </a:extLst>
                </a:gridCol>
                <a:gridCol w="1169443">
                  <a:extLst>
                    <a:ext uri="{9D8B030D-6E8A-4147-A177-3AD203B41FA5}">
                      <a16:colId xmlns:a16="http://schemas.microsoft.com/office/drawing/2014/main" val="1583060065"/>
                    </a:ext>
                  </a:extLst>
                </a:gridCol>
                <a:gridCol w="715879">
                  <a:extLst>
                    <a:ext uri="{9D8B030D-6E8A-4147-A177-3AD203B41FA5}">
                      <a16:colId xmlns:a16="http://schemas.microsoft.com/office/drawing/2014/main" val="1099032588"/>
                    </a:ext>
                  </a:extLst>
                </a:gridCol>
                <a:gridCol w="715879">
                  <a:extLst>
                    <a:ext uri="{9D8B030D-6E8A-4147-A177-3AD203B41FA5}">
                      <a16:colId xmlns:a16="http://schemas.microsoft.com/office/drawing/2014/main" val="2070768116"/>
                    </a:ext>
                  </a:extLst>
                </a:gridCol>
                <a:gridCol w="715879">
                  <a:extLst>
                    <a:ext uri="{9D8B030D-6E8A-4147-A177-3AD203B41FA5}">
                      <a16:colId xmlns:a16="http://schemas.microsoft.com/office/drawing/2014/main" val="4189951939"/>
                    </a:ext>
                  </a:extLst>
                </a:gridCol>
              </a:tblGrid>
              <a:tr h="29812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연번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사업주체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위치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건축규모</a:t>
                      </a:r>
                      <a:endParaRPr lang="ko-KR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토지소유권</a:t>
                      </a:r>
                      <a:r>
                        <a:rPr lang="en-US" altLang="ko-KR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(%)</a:t>
                      </a:r>
                      <a:endParaRPr lang="ko-KR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진행단계</a:t>
                      </a:r>
                      <a:endParaRPr lang="ko-KR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392307"/>
                  </a:ext>
                </a:extLst>
              </a:tr>
              <a:tr h="512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지구단위계획결정</a:t>
                      </a:r>
                      <a:r>
                        <a:rPr lang="en-US" altLang="ko-KR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사전자문</a:t>
                      </a:r>
                      <a:r>
                        <a:rPr lang="en-US" altLang="ko-KR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교통</a:t>
                      </a:r>
                      <a:r>
                        <a:rPr lang="en-US" altLang="ko-KR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건축 심의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조합설립인가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사업계획승인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착공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사용검사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793281"/>
                  </a:ext>
                </a:extLst>
              </a:tr>
              <a:tr h="7964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/>
                        <a:t>장승배기역</a:t>
                      </a:r>
                      <a:r>
                        <a:rPr lang="ko-KR" altLang="en-US" sz="1000" b="1" dirty="0"/>
                        <a:t> 지역주택조합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상도동 </a:t>
                      </a:r>
                      <a:r>
                        <a:rPr lang="en-US" altLang="ko-KR" sz="1000" dirty="0"/>
                        <a:t>363-117</a:t>
                      </a:r>
                      <a:r>
                        <a:rPr lang="ko-KR" altLang="en-US" sz="1000" dirty="0"/>
                        <a:t>일대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아파트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지하</a:t>
                      </a:r>
                      <a:r>
                        <a:rPr lang="en-US" altLang="ko-KR" sz="1000" dirty="0"/>
                        <a:t>8</a:t>
                      </a:r>
                      <a:r>
                        <a:rPr lang="ko-KR" altLang="en-US" sz="1000" dirty="0"/>
                        <a:t>층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지상</a:t>
                      </a:r>
                      <a:r>
                        <a:rPr lang="en-US" altLang="ko-KR" sz="1000" dirty="0"/>
                        <a:t>34</a:t>
                      </a:r>
                      <a:r>
                        <a:rPr lang="ko-KR" altLang="en-US" sz="1000" dirty="0"/>
                        <a:t>층</a:t>
                      </a:r>
                      <a:r>
                        <a:rPr lang="en-US" altLang="ko-KR" sz="1000" dirty="0"/>
                        <a:t>)3</a:t>
                      </a:r>
                      <a:r>
                        <a:rPr lang="ko-KR" altLang="en-US" sz="1000" dirty="0" err="1"/>
                        <a:t>개동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307</a:t>
                      </a:r>
                      <a:r>
                        <a:rPr lang="ko-KR" altLang="en-US" sz="1000" dirty="0"/>
                        <a:t>세대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-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22.4.4.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 err="1"/>
                        <a:t>사전자문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23.07.25.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22.10.25.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24.11.18.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892980"/>
                  </a:ext>
                </a:extLst>
              </a:tr>
              <a:tr h="6542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대방동 지역주택조합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대방동 </a:t>
                      </a:r>
                      <a:r>
                        <a:rPr lang="en-US" altLang="ko-KR" sz="1000" dirty="0"/>
                        <a:t>11-103</a:t>
                      </a:r>
                      <a:r>
                        <a:rPr lang="ko-KR" altLang="en-US" sz="1000" dirty="0"/>
                        <a:t>일대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아파트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지하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층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지상</a:t>
                      </a:r>
                      <a:r>
                        <a:rPr lang="en-US" altLang="ko-KR" sz="1000" dirty="0"/>
                        <a:t>20</a:t>
                      </a:r>
                      <a:r>
                        <a:rPr lang="ko-KR" altLang="en-US" sz="1000" dirty="0"/>
                        <a:t>층</a:t>
                      </a:r>
                      <a:r>
                        <a:rPr lang="en-US" altLang="ko-KR" sz="1000" dirty="0"/>
                        <a:t>)5</a:t>
                      </a:r>
                      <a:r>
                        <a:rPr lang="ko-KR" altLang="en-US" sz="1000" dirty="0" err="1"/>
                        <a:t>개동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254</a:t>
                      </a:r>
                      <a:r>
                        <a:rPr lang="ko-KR" altLang="en-US" sz="1000" dirty="0"/>
                        <a:t>세대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-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22.06.30.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-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09.07.13.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※</a:t>
                      </a:r>
                      <a:r>
                        <a:rPr lang="ko-KR" altLang="en-US" sz="1000" dirty="0"/>
                        <a:t>사업계획승인은 사업주체의 토지소유권 </a:t>
                      </a:r>
                      <a:r>
                        <a:rPr lang="en-US" altLang="ko-KR" sz="1000" dirty="0"/>
                        <a:t>95% </a:t>
                      </a:r>
                      <a:r>
                        <a:rPr lang="ko-KR" altLang="en-US" sz="1000" dirty="0"/>
                        <a:t>이상 확보 필요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233144"/>
                  </a:ext>
                </a:extLst>
              </a:tr>
              <a:tr h="6542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한강 지역주택조합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본동 </a:t>
                      </a:r>
                      <a:r>
                        <a:rPr lang="en-US" altLang="ko-KR" sz="1000" dirty="0"/>
                        <a:t>402-1</a:t>
                      </a:r>
                      <a:r>
                        <a:rPr lang="ko-KR" altLang="en-US" sz="1000" dirty="0"/>
                        <a:t>일대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아파트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지하</a:t>
                      </a:r>
                      <a:r>
                        <a:rPr lang="en-US" altLang="ko-KR" sz="1000" dirty="0"/>
                        <a:t>6</a:t>
                      </a:r>
                      <a:r>
                        <a:rPr lang="ko-KR" altLang="en-US" sz="1000" dirty="0"/>
                        <a:t>층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지상</a:t>
                      </a:r>
                      <a:r>
                        <a:rPr lang="en-US" altLang="ko-KR" sz="1000" dirty="0"/>
                        <a:t>34</a:t>
                      </a:r>
                      <a:r>
                        <a:rPr lang="ko-KR" altLang="en-US" sz="1000" dirty="0"/>
                        <a:t>층</a:t>
                      </a:r>
                      <a:r>
                        <a:rPr lang="en-US" altLang="ko-KR" sz="1000" dirty="0"/>
                        <a:t>)4</a:t>
                      </a:r>
                      <a:r>
                        <a:rPr lang="ko-KR" altLang="en-US" sz="1000" dirty="0" err="1"/>
                        <a:t>개동</a:t>
                      </a:r>
                      <a:r>
                        <a:rPr lang="en-US" altLang="ko-KR" sz="1000" dirty="0"/>
                        <a:t>836</a:t>
                      </a:r>
                      <a:r>
                        <a:rPr lang="ko-KR" altLang="en-US" sz="1000" dirty="0"/>
                        <a:t>세대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-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17.12.13.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20.12.08.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20.12.30.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614439"/>
                  </a:ext>
                </a:extLst>
              </a:tr>
              <a:tr h="7964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9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가칭</a:t>
                      </a:r>
                      <a:r>
                        <a:rPr lang="en-US" altLang="ko-KR" sz="1000" b="1" dirty="0"/>
                        <a:t>)</a:t>
                      </a:r>
                      <a:r>
                        <a:rPr lang="ko-KR" altLang="en-US" sz="1000" b="1" dirty="0" err="1"/>
                        <a:t>동작상도역</a:t>
                      </a:r>
                      <a:r>
                        <a:rPr lang="ko-KR" altLang="en-US" sz="1000" b="1" dirty="0"/>
                        <a:t> 지역주택조합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상도동 </a:t>
                      </a:r>
                      <a:r>
                        <a:rPr lang="en-US" altLang="ko-KR" sz="1000" dirty="0"/>
                        <a:t>154-30</a:t>
                      </a:r>
                      <a:r>
                        <a:rPr lang="ko-KR" altLang="en-US" sz="1000" dirty="0"/>
                        <a:t>일대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아파트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지하</a:t>
                      </a:r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층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지상</a:t>
                      </a:r>
                      <a:r>
                        <a:rPr lang="en-US" altLang="ko-KR" sz="1000" dirty="0"/>
                        <a:t>42</a:t>
                      </a:r>
                      <a:r>
                        <a:rPr lang="ko-KR" altLang="en-US" sz="1000" dirty="0"/>
                        <a:t>층</a:t>
                      </a:r>
                      <a:r>
                        <a:rPr lang="en-US" altLang="ko-KR" sz="1000" dirty="0"/>
                        <a:t>)7</a:t>
                      </a:r>
                      <a:r>
                        <a:rPr lang="ko-KR" altLang="en-US" sz="1000" dirty="0" err="1"/>
                        <a:t>개동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1,066</a:t>
                      </a:r>
                      <a:r>
                        <a:rPr lang="ko-KR" altLang="en-US" sz="1000" dirty="0"/>
                        <a:t>세대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-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22.04.28.(</a:t>
                      </a:r>
                      <a:r>
                        <a:rPr lang="ko-KR" altLang="en-US" sz="1000" dirty="0"/>
                        <a:t>조합원 </a:t>
                      </a:r>
                      <a:r>
                        <a:rPr lang="ko-KR" altLang="en-US" sz="1000" dirty="0" err="1"/>
                        <a:t>모집신고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19.08.19.)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23.12.12.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263876"/>
                  </a:ext>
                </a:extLst>
              </a:tr>
              <a:tr h="6542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가칭</a:t>
                      </a:r>
                      <a:r>
                        <a:rPr lang="en-US" altLang="ko-KR" sz="1000" b="1" dirty="0"/>
                        <a:t>)</a:t>
                      </a:r>
                      <a:r>
                        <a:rPr lang="ko-KR" altLang="en-US" sz="1000" b="1" dirty="0" err="1"/>
                        <a:t>이수역</a:t>
                      </a:r>
                      <a:r>
                        <a:rPr lang="ko-KR" altLang="en-US" sz="1000" b="1" dirty="0"/>
                        <a:t> 지역주택조합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사당동 </a:t>
                      </a:r>
                      <a:r>
                        <a:rPr lang="en-US" altLang="ko-KR" sz="1000" dirty="0"/>
                        <a:t>161-55</a:t>
                      </a:r>
                      <a:r>
                        <a:rPr lang="ko-KR" altLang="en-US" sz="1000" dirty="0"/>
                        <a:t>일대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아파트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지하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층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지상</a:t>
                      </a:r>
                      <a:r>
                        <a:rPr lang="en-US" altLang="ko-KR" sz="1000" dirty="0"/>
                        <a:t>29</a:t>
                      </a:r>
                      <a:r>
                        <a:rPr lang="ko-KR" altLang="en-US" sz="1000" dirty="0"/>
                        <a:t>층</a:t>
                      </a:r>
                      <a:r>
                        <a:rPr lang="en-US" altLang="ko-KR" sz="1000" dirty="0"/>
                        <a:t>)10</a:t>
                      </a:r>
                      <a:r>
                        <a:rPr lang="ko-KR" altLang="en-US" sz="1000" dirty="0" err="1"/>
                        <a:t>개동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965</a:t>
                      </a:r>
                      <a:r>
                        <a:rPr lang="ko-KR" altLang="en-US" sz="1000" dirty="0"/>
                        <a:t>세대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-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지구단위계획 </a:t>
                      </a:r>
                      <a:r>
                        <a:rPr lang="ko-KR" altLang="en-US" sz="1000" dirty="0" err="1"/>
                        <a:t>결정고시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23.05.04.</a:t>
                      </a:r>
                      <a:r>
                        <a:rPr lang="ko-KR" altLang="en-US" sz="1000" dirty="0"/>
                        <a:t>조합원 모집변경신고 </a:t>
                      </a:r>
                      <a:r>
                        <a:rPr lang="en-US" altLang="ko-KR" sz="1000" dirty="0"/>
                        <a:t>24.10.16.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24.12.03.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874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44103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1438"/>
              </p:ext>
            </p:extLst>
          </p:nvPr>
        </p:nvGraphicFramePr>
        <p:xfrm>
          <a:off x="0" y="-426143"/>
          <a:ext cx="9997440" cy="7636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063">
                  <a:extLst>
                    <a:ext uri="{9D8B030D-6E8A-4147-A177-3AD203B41FA5}">
                      <a16:colId xmlns:a16="http://schemas.microsoft.com/office/drawing/2014/main" val="1028031580"/>
                    </a:ext>
                  </a:extLst>
                </a:gridCol>
                <a:gridCol w="1331592">
                  <a:extLst>
                    <a:ext uri="{9D8B030D-6E8A-4147-A177-3AD203B41FA5}">
                      <a16:colId xmlns:a16="http://schemas.microsoft.com/office/drawing/2014/main" val="3430645832"/>
                    </a:ext>
                  </a:extLst>
                </a:gridCol>
                <a:gridCol w="818145">
                  <a:extLst>
                    <a:ext uri="{9D8B030D-6E8A-4147-A177-3AD203B41FA5}">
                      <a16:colId xmlns:a16="http://schemas.microsoft.com/office/drawing/2014/main" val="2953874427"/>
                    </a:ext>
                  </a:extLst>
                </a:gridCol>
                <a:gridCol w="1470660">
                  <a:extLst>
                    <a:ext uri="{9D8B030D-6E8A-4147-A177-3AD203B41FA5}">
                      <a16:colId xmlns:a16="http://schemas.microsoft.com/office/drawing/2014/main" val="2683501869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val="1778812999"/>
                    </a:ext>
                  </a:extLst>
                </a:gridCol>
                <a:gridCol w="1394460">
                  <a:extLst>
                    <a:ext uri="{9D8B030D-6E8A-4147-A177-3AD203B41FA5}">
                      <a16:colId xmlns:a16="http://schemas.microsoft.com/office/drawing/2014/main" val="390786898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906497802"/>
                    </a:ext>
                  </a:extLst>
                </a:gridCol>
                <a:gridCol w="703044">
                  <a:extLst>
                    <a:ext uri="{9D8B030D-6E8A-4147-A177-3AD203B41FA5}">
                      <a16:colId xmlns:a16="http://schemas.microsoft.com/office/drawing/2014/main" val="1583060065"/>
                    </a:ext>
                  </a:extLst>
                </a:gridCol>
                <a:gridCol w="789272">
                  <a:extLst>
                    <a:ext uri="{9D8B030D-6E8A-4147-A177-3AD203B41FA5}">
                      <a16:colId xmlns:a16="http://schemas.microsoft.com/office/drawing/2014/main" val="1099032588"/>
                    </a:ext>
                  </a:extLst>
                </a:gridCol>
                <a:gridCol w="789272">
                  <a:extLst>
                    <a:ext uri="{9D8B030D-6E8A-4147-A177-3AD203B41FA5}">
                      <a16:colId xmlns:a16="http://schemas.microsoft.com/office/drawing/2014/main" val="2070768116"/>
                    </a:ext>
                  </a:extLst>
                </a:gridCol>
                <a:gridCol w="789272">
                  <a:extLst>
                    <a:ext uri="{9D8B030D-6E8A-4147-A177-3AD203B41FA5}">
                      <a16:colId xmlns:a16="http://schemas.microsoft.com/office/drawing/2014/main" val="4189951939"/>
                    </a:ext>
                  </a:extLst>
                </a:gridCol>
              </a:tblGrid>
              <a:tr h="29812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연번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사업주체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위치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건축규모</a:t>
                      </a:r>
                      <a:endParaRPr lang="ko-KR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토지소유권</a:t>
                      </a:r>
                      <a:r>
                        <a:rPr lang="en-US" altLang="ko-KR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(%)</a:t>
                      </a:r>
                      <a:endParaRPr lang="ko-KR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진행단계</a:t>
                      </a:r>
                      <a:endParaRPr lang="ko-KR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392307"/>
                  </a:ext>
                </a:extLst>
              </a:tr>
              <a:tr h="512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지구단위계획결정</a:t>
                      </a:r>
                      <a:endParaRPr lang="en-US" altLang="ko-KR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사전자문</a:t>
                      </a:r>
                      <a:r>
                        <a:rPr lang="en-US" altLang="ko-KR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교통</a:t>
                      </a:r>
                      <a:r>
                        <a:rPr lang="en-US" altLang="ko-KR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건축 심의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조합설립인가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사업계획승인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착공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사용검사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793281"/>
                  </a:ext>
                </a:extLst>
              </a:tr>
              <a:tr h="7964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11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가칭</a:t>
                      </a:r>
                      <a:r>
                        <a:rPr lang="en-US" altLang="ko-KR" sz="1000" b="1" dirty="0"/>
                        <a:t>)</a:t>
                      </a:r>
                      <a:r>
                        <a:rPr lang="ko-KR" altLang="en-US" sz="1000" b="1" dirty="0" err="1"/>
                        <a:t>남성역</a:t>
                      </a:r>
                      <a:r>
                        <a:rPr lang="ko-KR" altLang="en-US" sz="1000" b="1" dirty="0"/>
                        <a:t> 지역주택조합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사당동 </a:t>
                      </a:r>
                      <a:r>
                        <a:rPr lang="en-US" altLang="ko-KR" sz="1000" dirty="0"/>
                        <a:t>235-53</a:t>
                      </a:r>
                      <a:r>
                        <a:rPr lang="ko-KR" altLang="en-US" sz="1000" dirty="0"/>
                        <a:t>일대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아파트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지하</a:t>
                      </a:r>
                      <a:r>
                        <a:rPr lang="en-US" altLang="ko-KR" sz="1000" dirty="0"/>
                        <a:t>6</a:t>
                      </a:r>
                      <a:r>
                        <a:rPr lang="ko-KR" altLang="en-US" sz="1000" dirty="0"/>
                        <a:t>층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지상</a:t>
                      </a:r>
                      <a:r>
                        <a:rPr lang="en-US" altLang="ko-KR" sz="1000" dirty="0"/>
                        <a:t>39</a:t>
                      </a:r>
                      <a:r>
                        <a:rPr lang="ko-KR" altLang="en-US" sz="1000" dirty="0"/>
                        <a:t>층</a:t>
                      </a:r>
                      <a:r>
                        <a:rPr lang="en-US" altLang="ko-KR" sz="1000" dirty="0"/>
                        <a:t>)7</a:t>
                      </a:r>
                      <a:r>
                        <a:rPr lang="ko-KR" altLang="en-US" sz="1000" dirty="0" err="1"/>
                        <a:t>개동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1,386</a:t>
                      </a:r>
                      <a:r>
                        <a:rPr lang="ko-KR" altLang="en-US" sz="1000" dirty="0"/>
                        <a:t>세대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-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24.12.26.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10"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※ </a:t>
                      </a:r>
                      <a:r>
                        <a:rPr lang="ko-KR" altLang="en-US" sz="1000" dirty="0"/>
                        <a:t>사업 추진을 위한 관련 심의 및 인</a:t>
                      </a:r>
                      <a:r>
                        <a:rPr lang="en-US" altLang="ko-KR" sz="1000" baseline="0" dirty="0"/>
                        <a:t>·</a:t>
                      </a:r>
                      <a:r>
                        <a:rPr lang="ko-KR" altLang="en-US" sz="1000" baseline="0" dirty="0"/>
                        <a:t>허가에 대해 일체 진행된 사실이 없으며</a:t>
                      </a:r>
                      <a:r>
                        <a:rPr lang="en-US" altLang="ko-KR" sz="1000" baseline="0" dirty="0"/>
                        <a:t>, </a:t>
                      </a:r>
                      <a:r>
                        <a:rPr lang="ko-KR" altLang="en-US" sz="1000" baseline="0" dirty="0"/>
                        <a:t>일부 사업의 경우 조합원 모집 신고하여 조합원 모집 중이나</a:t>
                      </a:r>
                      <a:r>
                        <a:rPr lang="en-US" altLang="ko-KR" sz="1000" baseline="0" dirty="0"/>
                        <a:t>, </a:t>
                      </a:r>
                      <a:r>
                        <a:rPr lang="ko-KR" altLang="en-US" sz="1000" baseline="0" dirty="0"/>
                        <a:t>행정청에서 당해 사업 추진을 담보하는 것은 아님을 주의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10"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10"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10"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10"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892980"/>
                  </a:ext>
                </a:extLst>
              </a:tr>
              <a:tr h="6542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가칭</a:t>
                      </a:r>
                      <a:r>
                        <a:rPr lang="en-US" altLang="ko-KR" sz="1000" b="1" dirty="0"/>
                        <a:t>)</a:t>
                      </a:r>
                      <a:r>
                        <a:rPr lang="ko-KR" altLang="en-US" sz="1000" b="1" dirty="0"/>
                        <a:t>상도</a:t>
                      </a:r>
                      <a:r>
                        <a:rPr lang="en-US" altLang="ko-KR" sz="1000" b="1" dirty="0"/>
                        <a:t>3</a:t>
                      </a:r>
                      <a:r>
                        <a:rPr lang="ko-KR" altLang="en-US" sz="1000" b="1" dirty="0"/>
                        <a:t>동 지역주택조합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상도동 </a:t>
                      </a:r>
                      <a:r>
                        <a:rPr lang="en-US" altLang="ko-KR" sz="1000" dirty="0"/>
                        <a:t>356-159</a:t>
                      </a:r>
                      <a:r>
                        <a:rPr lang="ko-KR" altLang="en-US" sz="1000" dirty="0"/>
                        <a:t>일대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아파트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지하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층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지상</a:t>
                      </a:r>
                      <a:r>
                        <a:rPr lang="en-US" altLang="ko-KR" sz="1000" dirty="0"/>
                        <a:t>20</a:t>
                      </a:r>
                      <a:r>
                        <a:rPr lang="ko-KR" altLang="en-US" sz="1000" dirty="0"/>
                        <a:t>층</a:t>
                      </a:r>
                      <a:r>
                        <a:rPr lang="en-US" altLang="ko-KR" sz="1000" dirty="0"/>
                        <a:t>)8</a:t>
                      </a:r>
                      <a:r>
                        <a:rPr lang="ko-KR" altLang="en-US" sz="1000" dirty="0" err="1"/>
                        <a:t>개동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500</a:t>
                      </a:r>
                      <a:r>
                        <a:rPr lang="ko-KR" altLang="en-US" sz="1000" dirty="0"/>
                        <a:t>세대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-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조합원 </a:t>
                      </a:r>
                      <a:r>
                        <a:rPr lang="ko-KR" altLang="en-US" sz="1000" dirty="0" err="1"/>
                        <a:t>모집신고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18.04.23.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 vMerge="1">
                  <a:txBody>
                    <a:bodyPr/>
                    <a:lstStyle/>
                    <a:p>
                      <a:pPr algn="ctr" latinLnBrk="1"/>
                      <a:endParaRPr lang="en-US" altLang="ko-KR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233144"/>
                  </a:ext>
                </a:extLst>
              </a:tr>
              <a:tr h="6542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13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가칭</a:t>
                      </a:r>
                      <a:r>
                        <a:rPr lang="en-US" altLang="ko-KR" sz="1000" b="1" dirty="0"/>
                        <a:t>)</a:t>
                      </a:r>
                      <a:r>
                        <a:rPr lang="ko-KR" altLang="en-US" sz="1000" b="1" dirty="0"/>
                        <a:t>사당</a:t>
                      </a:r>
                      <a:r>
                        <a:rPr lang="en-US" altLang="ko-KR" sz="1000" b="1" dirty="0"/>
                        <a:t>2</a:t>
                      </a:r>
                      <a:r>
                        <a:rPr lang="ko-KR" altLang="en-US" sz="1000" b="1" dirty="0"/>
                        <a:t>동 지역주택조합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사당동 </a:t>
                      </a:r>
                      <a:r>
                        <a:rPr lang="en-US" altLang="ko-KR" sz="1000" dirty="0"/>
                        <a:t>71</a:t>
                      </a:r>
                      <a:r>
                        <a:rPr lang="ko-KR" altLang="en-US" sz="1000" dirty="0"/>
                        <a:t>일대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아파트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지하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층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지상</a:t>
                      </a:r>
                      <a:r>
                        <a:rPr lang="en-US" altLang="ko-KR" sz="1000" dirty="0"/>
                        <a:t>7</a:t>
                      </a:r>
                      <a:r>
                        <a:rPr lang="ko-KR" altLang="en-US" sz="1000" dirty="0"/>
                        <a:t>층</a:t>
                      </a:r>
                      <a:r>
                        <a:rPr lang="en-US" altLang="ko-KR" sz="1000" dirty="0"/>
                        <a:t>)14</a:t>
                      </a:r>
                      <a:r>
                        <a:rPr lang="ko-KR" altLang="en-US" sz="1000" dirty="0" err="1"/>
                        <a:t>개동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404</a:t>
                      </a:r>
                      <a:r>
                        <a:rPr lang="ko-KR" altLang="en-US" sz="1000" dirty="0"/>
                        <a:t>세대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-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조합원 </a:t>
                      </a:r>
                      <a:r>
                        <a:rPr lang="ko-KR" altLang="en-US" sz="1000" dirty="0" err="1"/>
                        <a:t>모집변경</a:t>
                      </a:r>
                      <a:r>
                        <a:rPr lang="ko-KR" altLang="en-US" sz="1000" dirty="0"/>
                        <a:t> 신고</a:t>
                      </a:r>
                      <a:endParaRPr lang="en-US" altLang="ko-KR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614439"/>
                  </a:ext>
                </a:extLst>
              </a:tr>
              <a:tr h="7964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14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가칭</a:t>
                      </a:r>
                      <a:r>
                        <a:rPr lang="en-US" altLang="ko-KR" sz="1000" b="1" dirty="0"/>
                        <a:t>)</a:t>
                      </a:r>
                      <a:r>
                        <a:rPr lang="ko-KR" altLang="en-US" sz="1000" b="1" dirty="0"/>
                        <a:t>사당</a:t>
                      </a:r>
                      <a:r>
                        <a:rPr lang="en-US" altLang="ko-KR" sz="1000" b="1" dirty="0"/>
                        <a:t>3</a:t>
                      </a:r>
                      <a:r>
                        <a:rPr lang="ko-KR" altLang="en-US" sz="1000" b="1" dirty="0" err="1"/>
                        <a:t>동학수</a:t>
                      </a:r>
                      <a:r>
                        <a:rPr lang="ko-KR" altLang="en-US" sz="1000" b="1" dirty="0"/>
                        <a:t> 지역주택조합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사당동 </a:t>
                      </a:r>
                      <a:r>
                        <a:rPr lang="en-US" altLang="ko-KR" sz="1000" dirty="0"/>
                        <a:t>175-13</a:t>
                      </a:r>
                      <a:r>
                        <a:rPr lang="ko-KR" altLang="en-US" sz="1000" dirty="0"/>
                        <a:t>일대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아파트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지하</a:t>
                      </a:r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층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지상</a:t>
                      </a:r>
                      <a:r>
                        <a:rPr lang="en-US" altLang="ko-KR" sz="1000" dirty="0"/>
                        <a:t>7</a:t>
                      </a:r>
                      <a:r>
                        <a:rPr lang="ko-KR" altLang="en-US" sz="1000" dirty="0"/>
                        <a:t>층</a:t>
                      </a:r>
                      <a:r>
                        <a:rPr lang="en-US" altLang="ko-KR" sz="1000" dirty="0"/>
                        <a:t>)6</a:t>
                      </a:r>
                      <a:r>
                        <a:rPr lang="ko-KR" altLang="en-US" sz="1000" dirty="0" err="1"/>
                        <a:t>개동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180</a:t>
                      </a:r>
                      <a:r>
                        <a:rPr lang="ko-KR" altLang="en-US" sz="1000" dirty="0"/>
                        <a:t>세대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-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조합원 </a:t>
                      </a:r>
                      <a:r>
                        <a:rPr lang="ko-KR" altLang="en-US" sz="1000" dirty="0" err="1"/>
                        <a:t>모집신고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18.12.14.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263876"/>
                  </a:ext>
                </a:extLst>
              </a:tr>
              <a:tr h="6542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15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가칭</a:t>
                      </a:r>
                      <a:r>
                        <a:rPr lang="en-US" altLang="ko-KR" sz="1000" b="1" dirty="0"/>
                        <a:t>)</a:t>
                      </a:r>
                      <a:r>
                        <a:rPr lang="ko-KR" altLang="en-US" sz="1000" b="1" dirty="0"/>
                        <a:t>상도장승배기 지역주택조합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상도동 </a:t>
                      </a:r>
                      <a:r>
                        <a:rPr lang="en-US" altLang="ko-KR" sz="1000" dirty="0"/>
                        <a:t>366-12</a:t>
                      </a:r>
                      <a:r>
                        <a:rPr lang="ko-KR" altLang="en-US" sz="1000" dirty="0"/>
                        <a:t>일대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아파트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지하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층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지상</a:t>
                      </a:r>
                      <a:r>
                        <a:rPr lang="en-US" altLang="ko-KR" sz="1000" dirty="0"/>
                        <a:t>28</a:t>
                      </a:r>
                      <a:r>
                        <a:rPr lang="ko-KR" altLang="en-US" sz="1000" dirty="0"/>
                        <a:t>층</a:t>
                      </a:r>
                      <a:r>
                        <a:rPr lang="en-US" altLang="ko-KR" sz="1000" dirty="0"/>
                        <a:t>)2</a:t>
                      </a:r>
                      <a:r>
                        <a:rPr lang="ko-KR" altLang="en-US" sz="1000" dirty="0" err="1"/>
                        <a:t>개동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210</a:t>
                      </a:r>
                      <a:r>
                        <a:rPr lang="ko-KR" altLang="en-US" sz="1000" dirty="0"/>
                        <a:t>세대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-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조합원 </a:t>
                      </a:r>
                      <a:r>
                        <a:rPr lang="ko-KR" altLang="en-US" sz="1000" dirty="0" err="1"/>
                        <a:t>모집신고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19.03.28.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874597"/>
                  </a:ext>
                </a:extLst>
              </a:tr>
              <a:tr h="6542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16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가칭</a:t>
                      </a:r>
                      <a:r>
                        <a:rPr lang="en-US" altLang="ko-KR" sz="1000" b="1" dirty="0"/>
                        <a:t>)</a:t>
                      </a:r>
                      <a:r>
                        <a:rPr lang="ko-KR" altLang="en-US" sz="1000" b="1" dirty="0"/>
                        <a:t>상도메트로타운 지역주택조합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상도동 </a:t>
                      </a:r>
                      <a:r>
                        <a:rPr lang="en-US" altLang="ko-KR" sz="1000" dirty="0"/>
                        <a:t>159-52</a:t>
                      </a:r>
                      <a:r>
                        <a:rPr lang="ko-KR" altLang="en-US" sz="1000" dirty="0"/>
                        <a:t>일대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아파트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지하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층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지상</a:t>
                      </a:r>
                      <a:r>
                        <a:rPr lang="en-US" altLang="ko-KR" sz="1000" dirty="0"/>
                        <a:t>7</a:t>
                      </a:r>
                      <a:r>
                        <a:rPr lang="ko-KR" altLang="en-US" sz="1000" dirty="0"/>
                        <a:t>층</a:t>
                      </a:r>
                      <a:r>
                        <a:rPr lang="en-US" altLang="ko-KR" sz="1000" dirty="0"/>
                        <a:t>)9</a:t>
                      </a:r>
                      <a:r>
                        <a:rPr lang="ko-KR" altLang="en-US" sz="1000" dirty="0" err="1"/>
                        <a:t>개동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211</a:t>
                      </a:r>
                      <a:r>
                        <a:rPr lang="ko-KR" altLang="en-US" sz="1000" dirty="0"/>
                        <a:t>세대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-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조합원 </a:t>
                      </a:r>
                      <a:r>
                        <a:rPr lang="ko-KR" altLang="en-US" sz="1000" dirty="0" err="1"/>
                        <a:t>모집신고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19.06.28.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014966"/>
                  </a:ext>
                </a:extLst>
              </a:tr>
              <a:tr h="6542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17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가칭</a:t>
                      </a:r>
                      <a:r>
                        <a:rPr lang="en-US" altLang="ko-KR" sz="1000" b="1" dirty="0"/>
                        <a:t>)</a:t>
                      </a:r>
                      <a:r>
                        <a:rPr lang="ko-KR" altLang="en-US" sz="1000" b="1" dirty="0"/>
                        <a:t>보라매센트럴 지역주택조합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신대방동 </a:t>
                      </a:r>
                      <a:r>
                        <a:rPr lang="en-US" altLang="ko-KR" sz="1000" dirty="0"/>
                        <a:t>344-78</a:t>
                      </a:r>
                      <a:r>
                        <a:rPr lang="ko-KR" altLang="en-US" sz="1000" dirty="0"/>
                        <a:t>일대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아파트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지하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층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지상</a:t>
                      </a:r>
                      <a:r>
                        <a:rPr lang="en-US" altLang="ko-KR" sz="1000" dirty="0"/>
                        <a:t>13</a:t>
                      </a:r>
                      <a:r>
                        <a:rPr lang="ko-KR" altLang="en-US" sz="1000" dirty="0"/>
                        <a:t>층</a:t>
                      </a:r>
                      <a:r>
                        <a:rPr lang="en-US" altLang="ko-KR" sz="1000" dirty="0"/>
                        <a:t>)13</a:t>
                      </a:r>
                      <a:r>
                        <a:rPr lang="ko-KR" altLang="en-US" sz="1000" dirty="0" err="1"/>
                        <a:t>개동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465</a:t>
                      </a:r>
                      <a:r>
                        <a:rPr lang="ko-KR" altLang="en-US" sz="1000" dirty="0"/>
                        <a:t>세대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-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조합원 </a:t>
                      </a:r>
                      <a:r>
                        <a:rPr lang="ko-KR" altLang="en-US" sz="1000" dirty="0" err="1"/>
                        <a:t>모집신고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20.02.14.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06511"/>
                  </a:ext>
                </a:extLst>
              </a:tr>
              <a:tr h="6542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18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가칭</a:t>
                      </a:r>
                      <a:r>
                        <a:rPr lang="en-US" altLang="ko-KR" sz="1000" b="1" dirty="0"/>
                        <a:t>)</a:t>
                      </a:r>
                      <a:r>
                        <a:rPr lang="ko-KR" altLang="en-US" sz="1000" b="1" dirty="0"/>
                        <a:t>이수 지역주택조합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사당동 </a:t>
                      </a:r>
                      <a:r>
                        <a:rPr lang="en-US" altLang="ko-KR" sz="1000" dirty="0"/>
                        <a:t>156-3</a:t>
                      </a:r>
                      <a:r>
                        <a:rPr lang="ko-KR" altLang="en-US" sz="1000" dirty="0"/>
                        <a:t>일대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아파트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지하</a:t>
                      </a:r>
                      <a:r>
                        <a:rPr lang="en-US" altLang="ko-KR" sz="1000" dirty="0"/>
                        <a:t>6</a:t>
                      </a:r>
                      <a:r>
                        <a:rPr lang="ko-KR" altLang="en-US" sz="1000" dirty="0"/>
                        <a:t>층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지상</a:t>
                      </a:r>
                      <a:r>
                        <a:rPr lang="en-US" altLang="ko-KR" sz="1000" dirty="0"/>
                        <a:t>38</a:t>
                      </a:r>
                      <a:r>
                        <a:rPr lang="ko-KR" altLang="en-US" sz="1000" dirty="0"/>
                        <a:t>층</a:t>
                      </a:r>
                      <a:r>
                        <a:rPr lang="en-US" altLang="ko-KR" sz="1000" dirty="0"/>
                        <a:t>)3</a:t>
                      </a:r>
                      <a:r>
                        <a:rPr lang="ko-KR" altLang="en-US" sz="1000" dirty="0" err="1"/>
                        <a:t>개동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534</a:t>
                      </a:r>
                      <a:r>
                        <a:rPr lang="ko-KR" altLang="en-US" sz="1000" dirty="0"/>
                        <a:t>세대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-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조합원 모집변경신고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24.10.17.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590029"/>
                  </a:ext>
                </a:extLst>
              </a:tr>
              <a:tr h="6542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19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가칭</a:t>
                      </a:r>
                      <a:r>
                        <a:rPr lang="en-US" altLang="ko-KR" sz="1000" b="1" dirty="0"/>
                        <a:t>)</a:t>
                      </a:r>
                      <a:r>
                        <a:rPr lang="ko-KR" altLang="en-US" sz="1000" b="1" dirty="0"/>
                        <a:t>사당</a:t>
                      </a:r>
                      <a:r>
                        <a:rPr lang="en-US" altLang="ko-KR" sz="1000" b="1" dirty="0"/>
                        <a:t>5</a:t>
                      </a:r>
                      <a:r>
                        <a:rPr lang="ko-KR" altLang="en-US" sz="1000" b="1" dirty="0"/>
                        <a:t>동 지역주택조합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사당동 </a:t>
                      </a:r>
                      <a:r>
                        <a:rPr lang="en-US" altLang="ko-KR" sz="1000" dirty="0"/>
                        <a:t>217-15</a:t>
                      </a:r>
                      <a:r>
                        <a:rPr lang="ko-KR" altLang="en-US" sz="1000" dirty="0"/>
                        <a:t>일대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아파트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지하</a:t>
                      </a:r>
                      <a:r>
                        <a:rPr lang="en-US" altLang="ko-KR" sz="1000" dirty="0"/>
                        <a:t>4</a:t>
                      </a:r>
                      <a:r>
                        <a:rPr lang="ko-KR" altLang="en-US" sz="1000" dirty="0"/>
                        <a:t>층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지상</a:t>
                      </a:r>
                      <a:r>
                        <a:rPr lang="en-US" altLang="ko-KR" sz="1000" dirty="0"/>
                        <a:t>29</a:t>
                      </a:r>
                      <a:r>
                        <a:rPr lang="ko-KR" altLang="en-US" sz="1000" dirty="0"/>
                        <a:t>층</a:t>
                      </a:r>
                      <a:r>
                        <a:rPr lang="en-US" altLang="ko-KR" sz="1000" dirty="0"/>
                        <a:t>)6</a:t>
                      </a:r>
                      <a:r>
                        <a:rPr lang="ko-KR" altLang="en-US" sz="1000" dirty="0" err="1"/>
                        <a:t>개동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502</a:t>
                      </a:r>
                      <a:r>
                        <a:rPr lang="ko-KR" altLang="en-US" sz="1000" dirty="0"/>
                        <a:t>세대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-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조합원 </a:t>
                      </a:r>
                      <a:r>
                        <a:rPr lang="ko-KR" altLang="en-US" sz="1000" dirty="0" err="1"/>
                        <a:t>모집신고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22.04.20.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922007"/>
                  </a:ext>
                </a:extLst>
              </a:tr>
              <a:tr h="6542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가칭</a:t>
                      </a:r>
                      <a:r>
                        <a:rPr lang="en-US" altLang="ko-KR" sz="1000" b="1" dirty="0"/>
                        <a:t>)</a:t>
                      </a:r>
                      <a:r>
                        <a:rPr lang="ko-KR" altLang="en-US" sz="1000" b="1" dirty="0"/>
                        <a:t>보라매 지역주택조합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신대방동 </a:t>
                      </a:r>
                      <a:r>
                        <a:rPr lang="en-US" altLang="ko-KR" sz="1000" dirty="0"/>
                        <a:t>364-190</a:t>
                      </a:r>
                      <a:r>
                        <a:rPr lang="ko-KR" altLang="en-US" sz="1000" dirty="0"/>
                        <a:t>일대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아파트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지사</a:t>
                      </a:r>
                      <a:r>
                        <a:rPr lang="en-US" altLang="ko-KR" sz="1000" dirty="0"/>
                        <a:t>4</a:t>
                      </a:r>
                      <a:r>
                        <a:rPr lang="ko-KR" altLang="en-US" sz="1000" dirty="0"/>
                        <a:t>층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지상</a:t>
                      </a:r>
                      <a:r>
                        <a:rPr lang="en-US" altLang="ko-KR" sz="1000" dirty="0"/>
                        <a:t>33</a:t>
                      </a:r>
                      <a:r>
                        <a:rPr lang="ko-KR" altLang="en-US" sz="1000" dirty="0"/>
                        <a:t>층</a:t>
                      </a:r>
                      <a:r>
                        <a:rPr lang="en-US" altLang="ko-KR" sz="1000" dirty="0"/>
                        <a:t>)7</a:t>
                      </a:r>
                      <a:r>
                        <a:rPr lang="ko-KR" altLang="en-US" sz="1000" dirty="0" err="1"/>
                        <a:t>개동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750</a:t>
                      </a:r>
                      <a:r>
                        <a:rPr lang="ko-KR" altLang="en-US" sz="1000" dirty="0"/>
                        <a:t>세대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-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조합원 </a:t>
                      </a:r>
                      <a:r>
                        <a:rPr lang="ko-KR" altLang="en-US" sz="1000" dirty="0" err="1"/>
                        <a:t>모집신고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23.08.11.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8777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754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순서도: 수동 입력 24">
            <a:extLst>
              <a:ext uri="{FF2B5EF4-FFF2-40B4-BE49-F238E27FC236}">
                <a16:creationId xmlns:a16="http://schemas.microsoft.com/office/drawing/2014/main" id="{BB5BC350-7119-4875-8405-4B1265B54DC8}"/>
              </a:ext>
            </a:extLst>
          </p:cNvPr>
          <p:cNvSpPr/>
          <p:nvPr/>
        </p:nvSpPr>
        <p:spPr>
          <a:xfrm rot="5400000" flipV="1">
            <a:off x="4240184" y="224251"/>
            <a:ext cx="5110866" cy="4694877"/>
          </a:xfrm>
          <a:prstGeom prst="flowChartManualInpu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순서도: 수동 입력 17">
            <a:extLst>
              <a:ext uri="{FF2B5EF4-FFF2-40B4-BE49-F238E27FC236}">
                <a16:creationId xmlns:a16="http://schemas.microsoft.com/office/drawing/2014/main" id="{7EBFC110-1D34-461F-94C4-064933A7E21D}"/>
              </a:ext>
            </a:extLst>
          </p:cNvPr>
          <p:cNvSpPr/>
          <p:nvPr/>
        </p:nvSpPr>
        <p:spPr>
          <a:xfrm rot="5400000" flipH="1">
            <a:off x="218214" y="-200889"/>
            <a:ext cx="5127122" cy="5561655"/>
          </a:xfrm>
          <a:prstGeom prst="flowChartManualInpu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672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이게 왜 그럴까요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?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아니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관악구라든가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구로구라든가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#3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은평구는 추진하는 곳들이 꽤 있긴 하지만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#4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추진을 잘 가는 느낌이 별로 없는데 왜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#5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동작구는 추진하는 지역도 많고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그다음에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#6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성공하는 어떤 그런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비율이라든가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이런 것도 되게 높은 편이거든요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#7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왜 그럴까요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?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A14173017</a:t>
            </a:r>
          </a:p>
          <a:p>
            <a:r>
              <a:rPr lang="en-US" altLang="ko-KR" sz="1050" dirty="0"/>
              <a:t>A14172985</a:t>
            </a:r>
          </a:p>
          <a:p>
            <a:r>
              <a:rPr lang="en-US" altLang="ko-KR" sz="1050" dirty="0"/>
              <a:t>a14173004</a:t>
            </a:r>
            <a:endParaRPr lang="ko-KR" altLang="en-US" sz="105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370522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그래서 투자해야 해 말아야 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45B84A-3E34-4DC0-A138-0C87F5F07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0" b="94000" l="4167" r="98485">
                        <a14:foregroundMark x1="30492" y1="8667" x2="58333" y2="9778"/>
                        <a14:foregroundMark x1="58333" y1="9778" x2="67992" y2="7111"/>
                        <a14:foregroundMark x1="67992" y1="7111" x2="68182" y2="7556"/>
                        <a14:foregroundMark x1="32576" y1="4222" x2="38826" y2="8667"/>
                        <a14:foregroundMark x1="8333" y1="21111" x2="9848" y2="24889"/>
                        <a14:foregroundMark x1="4356" y1="22222" x2="5492" y2="25778"/>
                        <a14:foregroundMark x1="90152" y1="35333" x2="95644" y2="53111"/>
                        <a14:foregroundMark x1="95644" y1="53111" x2="90909" y2="64000"/>
                        <a14:foregroundMark x1="90909" y1="64000" x2="89394" y2="64222"/>
                        <a14:foregroundMark x1="93371" y1="44222" x2="98674" y2="57111"/>
                        <a14:foregroundMark x1="98674" y1="57111" x2="92424" y2="62889"/>
                        <a14:foregroundMark x1="44508" y1="90000" x2="56439" y2="92889"/>
                        <a14:foregroundMark x1="56439" y1="92889" x2="68750" y2="90222"/>
                        <a14:foregroundMark x1="68750" y1="90222" x2="69886" y2="89333"/>
                        <a14:foregroundMark x1="45265" y1="93778" x2="54356" y2="94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46050" y="445005"/>
            <a:ext cx="2079421" cy="17722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0701972-7CF7-4324-B8CA-ABFE88851D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35" b="95575" l="3220" r="96402">
                        <a14:foregroundMark x1="10417" y1="44248" x2="11364" y2="58997"/>
                        <a14:foregroundMark x1="11364" y1="58997" x2="11364" y2="58997"/>
                        <a14:foregroundMark x1="9470" y1="44248" x2="10417" y2="57522"/>
                        <a14:foregroundMark x1="6629" y1="47198" x2="7955" y2="55162"/>
                        <a14:foregroundMark x1="3598" y1="46903" x2="3977" y2="50737"/>
                        <a14:foregroundMark x1="8523" y1="87316" x2="10417" y2="88791"/>
                        <a14:foregroundMark x1="6250" y1="93805" x2="8144" y2="94690"/>
                        <a14:foregroundMark x1="73295" y1="11504" x2="77841" y2="10324"/>
                        <a14:foregroundMark x1="88447" y1="44248" x2="90720" y2="58407"/>
                        <a14:foregroundMark x1="90720" y1="58407" x2="96023" y2="71681"/>
                        <a14:foregroundMark x1="96023" y1="71681" x2="91667" y2="84956"/>
                        <a14:foregroundMark x1="91667" y1="84956" x2="84848" y2="79941"/>
                        <a14:foregroundMark x1="93939" y1="71386" x2="93939" y2="82006"/>
                        <a14:foregroundMark x1="96402" y1="71976" x2="96402" y2="77876"/>
                        <a14:foregroundMark x1="26894" y1="93215" x2="27273" y2="94690"/>
                        <a14:foregroundMark x1="35795" y1="94100" x2="37500" y2="955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397" y="1999743"/>
            <a:ext cx="2514600" cy="1614488"/>
          </a:xfrm>
          <a:prstGeom prst="rect">
            <a:avLst/>
          </a:prstGeom>
        </p:spPr>
      </p:pic>
      <p:sp>
        <p:nvSpPr>
          <p:cNvPr id="16" name="설명선: 굽은 선 15">
            <a:extLst>
              <a:ext uri="{FF2B5EF4-FFF2-40B4-BE49-F238E27FC236}">
                <a16:creationId xmlns:a16="http://schemas.microsoft.com/office/drawing/2014/main" id="{8FC8200A-FDAA-4C5E-B6A8-35DD00B2466F}"/>
              </a:ext>
            </a:extLst>
          </p:cNvPr>
          <p:cNvSpPr/>
          <p:nvPr/>
        </p:nvSpPr>
        <p:spPr>
          <a:xfrm>
            <a:off x="1539208" y="1930096"/>
            <a:ext cx="823663" cy="400903"/>
          </a:xfrm>
          <a:prstGeom prst="borderCallout2">
            <a:avLst>
              <a:gd name="adj1" fmla="val 47261"/>
              <a:gd name="adj2" fmla="val -238"/>
              <a:gd name="adj3" fmla="val 47260"/>
              <a:gd name="adj4" fmla="val -28231"/>
              <a:gd name="adj5" fmla="val 143387"/>
              <a:gd name="adj6" fmla="val -55918"/>
            </a:avLst>
          </a:prstGeom>
          <a:solidFill>
            <a:srgbClr val="3057B9"/>
          </a:solidFill>
          <a:ln>
            <a:solidFill>
              <a:srgbClr val="3057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>
              <a:lnSpc>
                <a:spcPct val="120000"/>
              </a:lnSpc>
            </a:pPr>
            <a:r>
              <a:rPr lang="ko-KR" altLang="en-US" sz="18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구로구</a:t>
            </a:r>
          </a:p>
        </p:txBody>
      </p:sp>
      <p:sp>
        <p:nvSpPr>
          <p:cNvPr id="17" name="설명선: 굽은 선 16">
            <a:extLst>
              <a:ext uri="{FF2B5EF4-FFF2-40B4-BE49-F238E27FC236}">
                <a16:creationId xmlns:a16="http://schemas.microsoft.com/office/drawing/2014/main" id="{E9ECF788-9D58-4930-808B-9062B290DD62}"/>
              </a:ext>
            </a:extLst>
          </p:cNvPr>
          <p:cNvSpPr/>
          <p:nvPr/>
        </p:nvSpPr>
        <p:spPr>
          <a:xfrm>
            <a:off x="897924" y="694872"/>
            <a:ext cx="823663" cy="400903"/>
          </a:xfrm>
          <a:prstGeom prst="borderCallout2">
            <a:avLst>
              <a:gd name="adj1" fmla="val 63892"/>
              <a:gd name="adj2" fmla="val 100371"/>
              <a:gd name="adj3" fmla="val 61515"/>
              <a:gd name="adj4" fmla="val 132511"/>
              <a:gd name="adj5" fmla="val 91118"/>
              <a:gd name="adj6" fmla="val 152237"/>
            </a:avLst>
          </a:prstGeom>
          <a:solidFill>
            <a:srgbClr val="3057B9"/>
          </a:solidFill>
          <a:ln>
            <a:solidFill>
              <a:srgbClr val="3057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>
              <a:lnSpc>
                <a:spcPct val="120000"/>
              </a:lnSpc>
            </a:pPr>
            <a:r>
              <a:rPr lang="ko-KR" altLang="en-US" sz="18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관악구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D9DFDC-8B71-4839-BD5F-C15B2ADDD4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274" b="95541" l="4891" r="95924">
                        <a14:foregroundMark x1="66304" y1="11465" x2="75272" y2="2548"/>
                        <a14:foregroundMark x1="75272" y1="2548" x2="88315" y2="10616"/>
                        <a14:foregroundMark x1="88315" y1="10616" x2="93207" y2="24204"/>
                        <a14:foregroundMark x1="93207" y1="24204" x2="92391" y2="35456"/>
                        <a14:foregroundMark x1="92391" y1="35456" x2="87772" y2="38217"/>
                        <a14:foregroundMark x1="68207" y1="8493" x2="79076" y2="1486"/>
                        <a14:foregroundMark x1="79076" y1="1486" x2="88859" y2="8068"/>
                        <a14:foregroundMark x1="95924" y1="28875" x2="95652" y2="33970"/>
                        <a14:foregroundMark x1="8967" y1="84076" x2="17935" y2="93418"/>
                        <a14:foregroundMark x1="17935" y1="93418" x2="34511" y2="90446"/>
                        <a14:foregroundMark x1="34511" y1="90446" x2="36141" y2="84713"/>
                        <a14:foregroundMark x1="19837" y1="92994" x2="30163" y2="92781"/>
                        <a14:foregroundMark x1="5163" y1="81741" x2="7880" y2="85350"/>
                        <a14:foregroundMark x1="22554" y1="95541" x2="26359" y2="951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32550" y="1204931"/>
            <a:ext cx="1902992" cy="2435623"/>
          </a:xfrm>
          <a:prstGeom prst="rect">
            <a:avLst/>
          </a:prstGeom>
        </p:spPr>
      </p:pic>
      <p:sp>
        <p:nvSpPr>
          <p:cNvPr id="19" name="설명선: 굽은 선 18">
            <a:extLst>
              <a:ext uri="{FF2B5EF4-FFF2-40B4-BE49-F238E27FC236}">
                <a16:creationId xmlns:a16="http://schemas.microsoft.com/office/drawing/2014/main" id="{C84A61D7-6301-413B-91AF-E19BE3530710}"/>
              </a:ext>
            </a:extLst>
          </p:cNvPr>
          <p:cNvSpPr/>
          <p:nvPr/>
        </p:nvSpPr>
        <p:spPr>
          <a:xfrm>
            <a:off x="4056592" y="694872"/>
            <a:ext cx="823663" cy="400903"/>
          </a:xfrm>
          <a:prstGeom prst="borderCallout2">
            <a:avLst>
              <a:gd name="adj1" fmla="val 63892"/>
              <a:gd name="adj2" fmla="val 100371"/>
              <a:gd name="adj3" fmla="val 130416"/>
              <a:gd name="adj4" fmla="val 66595"/>
              <a:gd name="adj5" fmla="val 169522"/>
              <a:gd name="adj6" fmla="val 74757"/>
            </a:avLst>
          </a:prstGeom>
          <a:solidFill>
            <a:srgbClr val="3057B9"/>
          </a:solidFill>
          <a:ln>
            <a:solidFill>
              <a:srgbClr val="3057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>
              <a:lnSpc>
                <a:spcPct val="120000"/>
              </a:lnSpc>
            </a:pPr>
            <a:r>
              <a:rPr lang="ko-KR" altLang="en-US" sz="18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은평구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295A962-E1B7-45C0-9025-E507F1B487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479" b="91413" l="3711" r="97217">
                        <a14:foregroundMark x1="9647" y1="60388" x2="3896" y2="71468"/>
                        <a14:foregroundMark x1="3896" y1="71468" x2="8534" y2="72022"/>
                        <a14:foregroundMark x1="37662" y1="9141" x2="50278" y2="8310"/>
                        <a14:foregroundMark x1="50278" y1="8310" x2="59740" y2="9141"/>
                        <a14:foregroundMark x1="90724" y1="33241" x2="92393" y2="77839"/>
                        <a14:foregroundMark x1="92393" y1="77839" x2="87570" y2="91413"/>
                        <a14:foregroundMark x1="87570" y1="91413" x2="79406" y2="90028"/>
                        <a14:foregroundMark x1="93692" y1="42382" x2="92393" y2="68975"/>
                        <a14:foregroundMark x1="50278" y1="7479" x2="58071" y2="7479"/>
                        <a14:foregroundMark x1="97217" y1="43213" x2="95733" y2="445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20926" y="1331122"/>
            <a:ext cx="3838574" cy="2570919"/>
          </a:xfrm>
          <a:prstGeom prst="rect">
            <a:avLst/>
          </a:prstGeom>
        </p:spPr>
      </p:pic>
      <p:sp>
        <p:nvSpPr>
          <p:cNvPr id="21" name="설명선: 굽은 선 20">
            <a:extLst>
              <a:ext uri="{FF2B5EF4-FFF2-40B4-BE49-F238E27FC236}">
                <a16:creationId xmlns:a16="http://schemas.microsoft.com/office/drawing/2014/main" id="{B363E37C-CEB8-49F7-9FC9-231F7956FE2D}"/>
              </a:ext>
            </a:extLst>
          </p:cNvPr>
          <p:cNvSpPr/>
          <p:nvPr/>
        </p:nvSpPr>
        <p:spPr>
          <a:xfrm>
            <a:off x="8182033" y="1129829"/>
            <a:ext cx="823663" cy="400903"/>
          </a:xfrm>
          <a:prstGeom prst="borderCallout2">
            <a:avLst>
              <a:gd name="adj1" fmla="val 47261"/>
              <a:gd name="adj2" fmla="val -238"/>
              <a:gd name="adj3" fmla="val 47260"/>
              <a:gd name="adj4" fmla="val -28231"/>
              <a:gd name="adj5" fmla="val 143387"/>
              <a:gd name="adj6" fmla="val -55918"/>
            </a:avLst>
          </a:prstGeom>
          <a:solidFill>
            <a:srgbClr val="3057B9"/>
          </a:solidFill>
          <a:ln>
            <a:solidFill>
              <a:srgbClr val="3057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>
              <a:lnSpc>
                <a:spcPct val="120000"/>
              </a:lnSpc>
            </a:pPr>
            <a:r>
              <a:rPr lang="ko-KR" altLang="en-US" sz="18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동작구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3CCAFF8-D94B-4FC5-B0DD-48BAC6D6EFFC}"/>
              </a:ext>
            </a:extLst>
          </p:cNvPr>
          <p:cNvSpPr/>
          <p:nvPr/>
        </p:nvSpPr>
        <p:spPr>
          <a:xfrm>
            <a:off x="4265" y="4297913"/>
            <a:ext cx="9138788" cy="525072"/>
          </a:xfrm>
          <a:prstGeom prst="rect">
            <a:avLst/>
          </a:prstGeom>
          <a:solidFill>
            <a:srgbClr val="1F3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왜 성공률이 다를까</a:t>
            </a:r>
            <a:r>
              <a:rPr lang="en-US" altLang="ko-KR" sz="36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?</a:t>
            </a:r>
          </a:p>
        </p:txBody>
      </p:sp>
      <p:sp>
        <p:nvSpPr>
          <p:cNvPr id="27" name="사각형: 둥근 모서리 14">
            <a:extLst>
              <a:ext uri="{FF2B5EF4-FFF2-40B4-BE49-F238E27FC236}">
                <a16:creationId xmlns:a16="http://schemas.microsoft.com/office/drawing/2014/main" id="{91CEA90A-AFAF-473A-8DE6-CFFC8A0F634A}"/>
              </a:ext>
            </a:extLst>
          </p:cNvPr>
          <p:cNvSpPr/>
          <p:nvPr/>
        </p:nvSpPr>
        <p:spPr>
          <a:xfrm>
            <a:off x="1049730" y="3638858"/>
            <a:ext cx="2439883" cy="453551"/>
          </a:xfrm>
          <a:prstGeom prst="roundRect">
            <a:avLst>
              <a:gd name="adj" fmla="val 50000"/>
            </a:avLst>
          </a:prstGeom>
          <a:solidFill>
            <a:srgbClr val="829C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16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낮은 성공률</a:t>
            </a:r>
            <a:endParaRPr lang="ko-KR" altLang="en-US" sz="16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chemeClr val="bg1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28" name="사각형: 둥근 모서리 14">
            <a:extLst>
              <a:ext uri="{FF2B5EF4-FFF2-40B4-BE49-F238E27FC236}">
                <a16:creationId xmlns:a16="http://schemas.microsoft.com/office/drawing/2014/main" id="{CF27EF81-6F3A-4257-9D1A-6FE462A3AA2A}"/>
              </a:ext>
            </a:extLst>
          </p:cNvPr>
          <p:cNvSpPr/>
          <p:nvPr/>
        </p:nvSpPr>
        <p:spPr>
          <a:xfrm>
            <a:off x="5880004" y="3638858"/>
            <a:ext cx="2439883" cy="453551"/>
          </a:xfrm>
          <a:prstGeom prst="roundRect">
            <a:avLst>
              <a:gd name="adj" fmla="val 50000"/>
            </a:avLst>
          </a:prstGeom>
          <a:solidFill>
            <a:srgbClr val="829C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16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높은 성공률</a:t>
            </a:r>
            <a:endParaRPr lang="ko-KR" altLang="en-US" sz="16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chemeClr val="bg1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52F89D-E7E6-46A3-A1C6-40E1AD2AB284}"/>
              </a:ext>
            </a:extLst>
          </p:cNvPr>
          <p:cNvSpPr txBox="1"/>
          <p:nvPr/>
        </p:nvSpPr>
        <p:spPr>
          <a:xfrm>
            <a:off x="904662" y="1881945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35B17E-EDE0-48BB-A72C-A0E3A0F9720B}"/>
              </a:ext>
            </a:extLst>
          </p:cNvPr>
          <p:cNvSpPr txBox="1"/>
          <p:nvPr/>
        </p:nvSpPr>
        <p:spPr>
          <a:xfrm>
            <a:off x="478065" y="736884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7F3C30-B975-4DF3-BA68-7EDF99F2A819}"/>
              </a:ext>
            </a:extLst>
          </p:cNvPr>
          <p:cNvSpPr txBox="1"/>
          <p:nvPr/>
        </p:nvSpPr>
        <p:spPr>
          <a:xfrm>
            <a:off x="3939253" y="1237731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#3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F8A201-8AEC-4CD3-9E49-BEE0C5434C59}"/>
              </a:ext>
            </a:extLst>
          </p:cNvPr>
          <p:cNvSpPr txBox="1"/>
          <p:nvPr/>
        </p:nvSpPr>
        <p:spPr>
          <a:xfrm>
            <a:off x="763616" y="3683878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#4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C68B70-24D2-426B-850C-5F8575BA0288}"/>
              </a:ext>
            </a:extLst>
          </p:cNvPr>
          <p:cNvSpPr txBox="1"/>
          <p:nvPr/>
        </p:nvSpPr>
        <p:spPr>
          <a:xfrm>
            <a:off x="7472508" y="1017155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#5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286BA6-AD8C-46B3-B1B0-5E57D90708B4}"/>
              </a:ext>
            </a:extLst>
          </p:cNvPr>
          <p:cNvSpPr txBox="1"/>
          <p:nvPr/>
        </p:nvSpPr>
        <p:spPr>
          <a:xfrm>
            <a:off x="5530295" y="3703875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#6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5E4D844-B016-4ED1-B0DB-26EAA01CDB5F}"/>
              </a:ext>
            </a:extLst>
          </p:cNvPr>
          <p:cNvSpPr txBox="1"/>
          <p:nvPr/>
        </p:nvSpPr>
        <p:spPr>
          <a:xfrm>
            <a:off x="131068" y="4425159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#7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사각형 설명선 35"/>
          <p:cNvSpPr/>
          <p:nvPr/>
        </p:nvSpPr>
        <p:spPr>
          <a:xfrm>
            <a:off x="2756087" y="1965827"/>
            <a:ext cx="1797803" cy="1420604"/>
          </a:xfrm>
          <a:prstGeom prst="wedgeRectCallout">
            <a:avLst>
              <a:gd name="adj1" fmla="val -31609"/>
              <a:gd name="adj2" fmla="val 89774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외부검수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_0604)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낮은 성공률</a:t>
            </a:r>
            <a:endParaRPr lang="en-US" altLang="ko-KR" sz="1200" kern="1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37" name="사각형 설명선 36"/>
          <p:cNvSpPr/>
          <p:nvPr/>
        </p:nvSpPr>
        <p:spPr>
          <a:xfrm>
            <a:off x="7652760" y="1886896"/>
            <a:ext cx="1797803" cy="1420604"/>
          </a:xfrm>
          <a:prstGeom prst="wedgeRectCallout">
            <a:avLst>
              <a:gd name="adj1" fmla="val -31609"/>
              <a:gd name="adj2" fmla="val 89774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외부검수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_0604)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높은 성공률</a:t>
            </a:r>
            <a:endParaRPr lang="en-US" altLang="ko-KR" sz="1200" kern="1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4974817" y="2305789"/>
            <a:ext cx="1247320" cy="800100"/>
          </a:xfrm>
          <a:prstGeom prst="wedgeRoundRectCallo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(0609): 2</a:t>
            </a:r>
            <a:r>
              <a:rPr lang="ko-KR" altLang="en-US" sz="1200"/>
              <a:t>건 수정완료</a:t>
            </a:r>
          </a:p>
        </p:txBody>
      </p:sp>
    </p:spTree>
    <p:extLst>
      <p:ext uri="{BB962C8B-B14F-4D97-AF65-F5344CB8AC3E}">
        <p14:creationId xmlns:p14="http://schemas.microsoft.com/office/powerpoint/2010/main" val="1225349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D551F-5D0C-5472-62E9-529409B33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9144000" cy="514350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EA962B-CBA2-BA4B-8B02-AF1D107E4B08}"/>
              </a:ext>
            </a:extLst>
          </p:cNvPr>
          <p:cNvSpPr txBox="1"/>
          <p:nvPr/>
        </p:nvSpPr>
        <p:spPr>
          <a:xfrm>
            <a:off x="292394" y="5197003"/>
            <a:ext cx="8851605" cy="277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성우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</a:t>
            </a:r>
            <a:r>
              <a:rPr lang="en-US" altLang="ko-KR" sz="1200" kern="1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지역주택조합 투자는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일반적인 부동산 투자와 다른 위험과 기회를 동시에 내포하므로</a:t>
            </a:r>
            <a:endParaRPr lang="en-US" altLang="ko-KR" sz="1200" kern="1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D4032B-42D6-B2AB-ABB8-0F1066E2E8E9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1195280489</a:t>
            </a:r>
            <a:endParaRPr lang="ko-KR" altLang="en-US" sz="1050" dirty="0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01BCEDCD-9189-96DB-8DB6-B4C1F2CFB4C7}"/>
              </a:ext>
            </a:extLst>
          </p:cNvPr>
          <p:cNvSpPr/>
          <p:nvPr/>
        </p:nvSpPr>
        <p:spPr>
          <a:xfrm flipV="1">
            <a:off x="2870405" y="1557079"/>
            <a:ext cx="3587583" cy="768812"/>
          </a:xfrm>
          <a:prstGeom prst="triangle">
            <a:avLst/>
          </a:prstGeom>
          <a:solidFill>
            <a:srgbClr val="EB91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BC6A41-4D00-FF81-D400-D6F3B58CBFC7}"/>
              </a:ext>
            </a:extLst>
          </p:cNvPr>
          <p:cNvSpPr txBox="1"/>
          <p:nvPr/>
        </p:nvSpPr>
        <p:spPr>
          <a:xfrm>
            <a:off x="2789288" y="1473548"/>
            <a:ext cx="3668700" cy="668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latinLnBrk="0">
              <a:lnSpc>
                <a:spcPct val="120000"/>
              </a:lnSpc>
              <a:defRPr/>
            </a:pPr>
            <a:r>
              <a:rPr lang="ko-KR" altLang="en-US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지역주택조합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293E8B-AEDC-C0F6-DFEE-0AE735AE20C7}"/>
              </a:ext>
            </a:extLst>
          </p:cNvPr>
          <p:cNvSpPr txBox="1"/>
          <p:nvPr/>
        </p:nvSpPr>
        <p:spPr>
          <a:xfrm>
            <a:off x="2488107" y="2504424"/>
            <a:ext cx="435217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일반적인 부동산 투자와 다른</a:t>
            </a:r>
            <a:endParaRPr lang="en-US" altLang="ko-KR" sz="28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pPr algn="ctr"/>
            <a:r>
              <a:rPr lang="ko-KR" altLang="en-US" sz="28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EB9120"/>
                </a:highlight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위험</a:t>
            </a:r>
            <a:r>
              <a:rPr lang="ko-KR" altLang="en-US" sz="28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과 </a:t>
            </a:r>
            <a:r>
              <a:rPr lang="ko-KR" altLang="en-US" sz="28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EB9120"/>
                </a:highlight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기회</a:t>
            </a:r>
            <a:r>
              <a:rPr lang="ko-KR" altLang="en-US" sz="28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동시 내포</a:t>
            </a:r>
            <a:endParaRPr lang="ko-KR" alt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D7B840-9662-0045-6CB5-6E120E7D3DF1}"/>
              </a:ext>
            </a:extLst>
          </p:cNvPr>
          <p:cNvSpPr txBox="1"/>
          <p:nvPr/>
        </p:nvSpPr>
        <p:spPr>
          <a:xfrm>
            <a:off x="2442718" y="1486434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C76D4D-8DD6-581A-922C-B88C324B302C}"/>
              </a:ext>
            </a:extLst>
          </p:cNvPr>
          <p:cNvSpPr txBox="1"/>
          <p:nvPr/>
        </p:nvSpPr>
        <p:spPr>
          <a:xfrm>
            <a:off x="2314822" y="2412496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사각형 설명선 1"/>
          <p:cNvSpPr/>
          <p:nvPr/>
        </p:nvSpPr>
        <p:spPr>
          <a:xfrm>
            <a:off x="6462898" y="3590713"/>
            <a:ext cx="1797803" cy="1420604"/>
          </a:xfrm>
          <a:prstGeom prst="wedgeRectCallou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외부검수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_0604)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~</a:t>
            </a: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내포하므로</a:t>
            </a:r>
            <a:endParaRPr lang="en-US" altLang="ko-KR" sz="1200" kern="1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5884BC0E-7594-E79C-ED94-EE2694D2A5AB}"/>
              </a:ext>
            </a:extLst>
          </p:cNvPr>
          <p:cNvSpPr/>
          <p:nvPr/>
        </p:nvSpPr>
        <p:spPr>
          <a:xfrm>
            <a:off x="8128985" y="3544256"/>
            <a:ext cx="1146730" cy="719879"/>
          </a:xfrm>
          <a:prstGeom prst="wedgeRectCallout">
            <a:avLst>
              <a:gd name="adj1" fmla="val -67452"/>
              <a:gd name="adj2" fmla="val 95851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 err="1"/>
              <a:t>엘릭스</a:t>
            </a:r>
            <a:r>
              <a:rPr lang="en-US" altLang="ko-KR" sz="1200" dirty="0"/>
              <a:t>(0609)</a:t>
            </a:r>
          </a:p>
          <a:p>
            <a:pPr algn="ctr"/>
            <a:r>
              <a:rPr lang="ko-KR" altLang="en-US" sz="1200" dirty="0"/>
              <a:t>수정 완료</a:t>
            </a:r>
          </a:p>
        </p:txBody>
      </p:sp>
    </p:spTree>
    <p:extLst>
      <p:ext uri="{BB962C8B-B14F-4D97-AF65-F5344CB8AC3E}">
        <p14:creationId xmlns:p14="http://schemas.microsoft.com/office/powerpoint/2010/main" val="7422292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1660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혹시 선생님들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아실까요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?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제대로 확실하게 되는 어떤 그런 버전이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</a:t>
            </a:r>
            <a:r>
              <a:rPr lang="ko-KR" altLang="en-US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95%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의 소유권 이전 등기를 넘어와야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사업계획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승인받고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미동의한 사람들도 강제로 소유권을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뺏어올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수가 있잖아요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그래야 이제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#3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추진이 잘될 거 아닙니까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?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그래야 이제 뭐 시공사 지급 보증 하에 건축비도 대서 뭐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뭐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이렇게 나중에 입주까지 이제 가게 되는 거잖아요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근데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#4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미동의한 사람들이 만약에 동의율이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60%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다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60%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인데 이게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70%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넘어가고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80%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넘어가면 미동의한 사람들을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끌어다녀야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되고 이 사람들의 소유권을 조합 명의로 등기 이전을 하려고 하면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#5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미동의한 사람들이 약간의 요구 사항들이 있을 거잖아요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요구 사항들이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뭐겠어요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?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돈 좀 더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쳐달라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이거야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뭐 인근에 시세가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2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천만 원이라 하더라도 나는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2500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받아야겠다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3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천만 원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받아야겠다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싶은 거죠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근데 만약에 예를 들어서 이제 아파트가 완성된 이후에 아파트의 완성 이후의 버전인 아파트의 그 신축 아파트의 시세가 조금 그렇게 신축이라도 가격대가 그렇게 많이 안 나가는 지역이면 그 돈 원하는 대로 다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줬다가는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#6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사업성이 아예 안 나오는 거예요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-</a:t>
            </a:r>
            <a:endParaRPr lang="ko-KR" altLang="en-US" sz="105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370522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그래서 투자해야 해 말아야 해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3E9CD04-BDBC-4CFB-8326-49E1EC33053F}"/>
              </a:ext>
            </a:extLst>
          </p:cNvPr>
          <p:cNvCxnSpPr>
            <a:cxnSpLocks/>
            <a:stCxn id="23" idx="2"/>
            <a:endCxn id="29" idx="0"/>
          </p:cNvCxnSpPr>
          <p:nvPr/>
        </p:nvCxnSpPr>
        <p:spPr>
          <a:xfrm flipH="1">
            <a:off x="1693043" y="2644471"/>
            <a:ext cx="1" cy="757178"/>
          </a:xfrm>
          <a:prstGeom prst="straightConnector1">
            <a:avLst/>
          </a:prstGeom>
          <a:ln w="38100">
            <a:solidFill>
              <a:srgbClr val="8AD5D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2339147-77EB-4186-B997-891AE7FC0D12}"/>
              </a:ext>
            </a:extLst>
          </p:cNvPr>
          <p:cNvSpPr/>
          <p:nvPr/>
        </p:nvSpPr>
        <p:spPr>
          <a:xfrm>
            <a:off x="292395" y="2277081"/>
            <a:ext cx="2801298" cy="367390"/>
          </a:xfrm>
          <a:prstGeom prst="rect">
            <a:avLst/>
          </a:prstGeom>
          <a:solidFill>
            <a:srgbClr val="8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8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95%</a:t>
            </a:r>
            <a:r>
              <a:rPr lang="ko-KR" altLang="en-US" sz="18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 소유권 이전 등기</a:t>
            </a:r>
            <a:endParaRPr lang="en-US" altLang="ko-KR" sz="18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02B1CEE-05A8-423D-B70D-657D9010E980}"/>
              </a:ext>
            </a:extLst>
          </p:cNvPr>
          <p:cNvSpPr/>
          <p:nvPr/>
        </p:nvSpPr>
        <p:spPr>
          <a:xfrm>
            <a:off x="292395" y="2839365"/>
            <a:ext cx="2801298" cy="367390"/>
          </a:xfrm>
          <a:prstGeom prst="rect">
            <a:avLst/>
          </a:prstGeom>
          <a:solidFill>
            <a:srgbClr val="8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8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사업계획 승인</a:t>
            </a:r>
            <a:endParaRPr lang="en-US" altLang="ko-KR" sz="18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545F609-C7AC-4379-BBB5-816FDA84CF20}"/>
              </a:ext>
            </a:extLst>
          </p:cNvPr>
          <p:cNvSpPr/>
          <p:nvPr/>
        </p:nvSpPr>
        <p:spPr>
          <a:xfrm>
            <a:off x="292394" y="3401649"/>
            <a:ext cx="2801298" cy="367390"/>
          </a:xfrm>
          <a:prstGeom prst="rect">
            <a:avLst/>
          </a:prstGeom>
          <a:solidFill>
            <a:srgbClr val="8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8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사업 추진</a:t>
            </a:r>
            <a:endParaRPr lang="en-US" altLang="ko-KR" sz="18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0B3A7C6-BA90-4146-B509-205A3F35A985}"/>
              </a:ext>
            </a:extLst>
          </p:cNvPr>
          <p:cNvCxnSpPr>
            <a:cxnSpLocks/>
            <a:stCxn id="31" idx="2"/>
            <a:endCxn id="33" idx="0"/>
          </p:cNvCxnSpPr>
          <p:nvPr/>
        </p:nvCxnSpPr>
        <p:spPr>
          <a:xfrm flipH="1">
            <a:off x="7522343" y="2644471"/>
            <a:ext cx="1" cy="757178"/>
          </a:xfrm>
          <a:prstGeom prst="straightConnector1">
            <a:avLst/>
          </a:prstGeom>
          <a:ln w="381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5982CF0-B219-45F0-893A-A0CC2243188C}"/>
              </a:ext>
            </a:extLst>
          </p:cNvPr>
          <p:cNvSpPr/>
          <p:nvPr/>
        </p:nvSpPr>
        <p:spPr>
          <a:xfrm>
            <a:off x="6121695" y="2277081"/>
            <a:ext cx="2801298" cy="3673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8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높은 미동의율</a:t>
            </a:r>
            <a:endParaRPr lang="en-US" altLang="ko-KR" sz="18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chemeClr val="bg1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8A50E8-DF8D-4314-AAA1-376AEFC2BD80}"/>
              </a:ext>
            </a:extLst>
          </p:cNvPr>
          <p:cNvSpPr/>
          <p:nvPr/>
        </p:nvSpPr>
        <p:spPr>
          <a:xfrm>
            <a:off x="6121695" y="2839365"/>
            <a:ext cx="2801298" cy="3673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8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미동의자 요구 사항</a:t>
            </a:r>
            <a:endParaRPr lang="en-US" altLang="ko-KR" sz="18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chemeClr val="bg1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5B339F2-E536-4860-B1BD-269676938DD6}"/>
              </a:ext>
            </a:extLst>
          </p:cNvPr>
          <p:cNvSpPr/>
          <p:nvPr/>
        </p:nvSpPr>
        <p:spPr>
          <a:xfrm>
            <a:off x="6121694" y="3401649"/>
            <a:ext cx="2801298" cy="3673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8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사업성 하락</a:t>
            </a:r>
            <a:endParaRPr lang="en-US" altLang="ko-KR" sz="18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chemeClr val="bg1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E9D171-88E0-44EF-830F-A4E794E8E835}"/>
              </a:ext>
            </a:extLst>
          </p:cNvPr>
          <p:cNvSpPr txBox="1"/>
          <p:nvPr/>
        </p:nvSpPr>
        <p:spPr>
          <a:xfrm>
            <a:off x="-55778" y="2277081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0E8E85-6F32-4286-AD90-01C3EEAE091F}"/>
              </a:ext>
            </a:extLst>
          </p:cNvPr>
          <p:cNvSpPr txBox="1"/>
          <p:nvPr/>
        </p:nvSpPr>
        <p:spPr>
          <a:xfrm>
            <a:off x="-63371" y="2880811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5E8195C-DE12-4D83-B45D-4581163E7531}"/>
              </a:ext>
            </a:extLst>
          </p:cNvPr>
          <p:cNvSpPr txBox="1"/>
          <p:nvPr/>
        </p:nvSpPr>
        <p:spPr>
          <a:xfrm>
            <a:off x="-63371" y="3458386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#3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3C11EB-151D-44AC-AD31-9C9A0918CB2F}"/>
              </a:ext>
            </a:extLst>
          </p:cNvPr>
          <p:cNvSpPr txBox="1"/>
          <p:nvPr/>
        </p:nvSpPr>
        <p:spPr>
          <a:xfrm>
            <a:off x="5773521" y="2330190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#4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9D26FF6-8EAD-46D6-BC74-0A3B0456033C}"/>
              </a:ext>
            </a:extLst>
          </p:cNvPr>
          <p:cNvSpPr txBox="1"/>
          <p:nvPr/>
        </p:nvSpPr>
        <p:spPr>
          <a:xfrm>
            <a:off x="5765928" y="2933920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#5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CC1DBED-99B2-48A7-A01B-C0D0656F8D9D}"/>
              </a:ext>
            </a:extLst>
          </p:cNvPr>
          <p:cNvSpPr txBox="1"/>
          <p:nvPr/>
        </p:nvSpPr>
        <p:spPr>
          <a:xfrm>
            <a:off x="5765928" y="3511495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#6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8C427D1-FE31-4DD5-A4CF-F4616AED6AFF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46BBC0CE-419C-4B2C-A25A-814AA1094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852" l="10000" r="90000">
                        <a14:foregroundMark x1="46719" y1="17639" x2="52474" y2="36204"/>
                        <a14:foregroundMark x1="50755" y1="14583" x2="53880" y2="17778"/>
                        <a14:foregroundMark x1="50078" y1="13287" x2="48047" y2="17639"/>
                        <a14:foregroundMark x1="52682" y1="15509" x2="54323" y2="20833"/>
                        <a14:foregroundMark x1="41406" y1="91157" x2="49922" y2="96852"/>
                        <a14:foregroundMark x1="42917" y1="86898" x2="56276" y2="94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14836" y="49695"/>
            <a:ext cx="1282652" cy="72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82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1565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근데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동작구는 그래도 약간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준강남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같은 느낌이 있으니까 여기는 원하는 대로 달라고 했을 때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협상을 통해서 좀 어느 정도 약간 조합에서도 양보하고 이쪽 또 소유권자도 이제 등기를 넘기는 그런 소유권자도 조금 양보해가지고 중간에 어느 정도 합의가 될 정도의 돈을 더 써도 완성 후에 아파트 가격이 꽤 나가니까 그 돈 주고서도 사업성이 나오는 거예요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그래서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#3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동의율이 빡빡 올라가고 소위 말하는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#4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석세슬레이트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,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성공 확률이 좀 높은 거예요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그런 측면들이 좀 있는 것 같습니다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그래서 보통은 이제 이런 지역주택조합의 성공 요인이 아무래도 이제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#5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경기가 활성화되고 집값이 많이 오를 때 그래도 사람들이 빨리빨리 합시다 오르는데 우리도 하면은 새 아파트 되면 저 정도 금액 정도는 할 수 있지 않을까 그 정도 금액까지는 도달할 수 있지 않을까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?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저런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럭셔리한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새 아파트의 말이지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-</a:t>
            </a:r>
            <a:endParaRPr lang="ko-KR" altLang="en-US" sz="105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370522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그래서 투자해야 해 말아야 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67D282-6CF7-414F-99CF-D5BAE2591069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측면</a:t>
            </a:r>
            <a:r>
              <a:rPr lang="en-US" altLang="ko-KR" dirty="0"/>
              <a:t>(</a:t>
            </a:r>
            <a:r>
              <a:rPr lang="ko-KR" altLang="en-US" dirty="0"/>
              <a:t>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DC634A1-F54A-4DE2-8ACF-E5630447B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296" l="10000" r="90000">
                        <a14:foregroundMark x1="74766" y1="15139" x2="78438" y2="21759"/>
                        <a14:foregroundMark x1="78359" y1="16574" x2="79115" y2="19491"/>
                        <a14:foregroundMark x1="69557" y1="89954" x2="63802" y2="96296"/>
                        <a14:foregroundMark x1="82161" y1="92593" x2="81198" y2="955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9314836" y="49695"/>
            <a:ext cx="1289713" cy="725463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B4FEBCF-A920-416B-AF0D-03A0C145CFA3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 flipH="1">
            <a:off x="6303886" y="2720671"/>
            <a:ext cx="1" cy="757178"/>
          </a:xfrm>
          <a:prstGeom prst="straightConnector1">
            <a:avLst/>
          </a:prstGeom>
          <a:ln w="38100">
            <a:solidFill>
              <a:srgbClr val="8AD5D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712689-A785-428B-9A95-D1E64F9AB55B}"/>
              </a:ext>
            </a:extLst>
          </p:cNvPr>
          <p:cNvSpPr/>
          <p:nvPr/>
        </p:nvSpPr>
        <p:spPr>
          <a:xfrm>
            <a:off x="4048127" y="2353281"/>
            <a:ext cx="4511519" cy="367390"/>
          </a:xfrm>
          <a:prstGeom prst="rect">
            <a:avLst/>
          </a:prstGeom>
          <a:solidFill>
            <a:srgbClr val="8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8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협상을 통한 사업성 확보</a:t>
            </a:r>
            <a:endParaRPr lang="en-US" altLang="ko-KR" sz="18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F1F0CF-F212-4620-8B48-304F5899EC4F}"/>
              </a:ext>
            </a:extLst>
          </p:cNvPr>
          <p:cNvSpPr/>
          <p:nvPr/>
        </p:nvSpPr>
        <p:spPr>
          <a:xfrm>
            <a:off x="4048127" y="2915565"/>
            <a:ext cx="4511519" cy="367390"/>
          </a:xfrm>
          <a:prstGeom prst="rect">
            <a:avLst/>
          </a:prstGeom>
          <a:solidFill>
            <a:srgbClr val="8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800" dirty="0" err="1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동의율</a:t>
            </a:r>
            <a:r>
              <a:rPr lang="ko-KR" altLang="en-US" sz="18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 증가</a:t>
            </a:r>
            <a:endParaRPr lang="en-US" altLang="ko-KR" sz="18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7C2EC01-7A67-468A-9F39-4AD45D0C4A06}"/>
              </a:ext>
            </a:extLst>
          </p:cNvPr>
          <p:cNvSpPr/>
          <p:nvPr/>
        </p:nvSpPr>
        <p:spPr>
          <a:xfrm>
            <a:off x="4048126" y="3477849"/>
            <a:ext cx="4511519" cy="367390"/>
          </a:xfrm>
          <a:prstGeom prst="rect">
            <a:avLst/>
          </a:prstGeom>
          <a:solidFill>
            <a:srgbClr val="8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8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성공률 증가</a:t>
            </a:r>
            <a:endParaRPr lang="en-US" altLang="ko-KR" sz="18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A862A2-6DA3-4464-8040-14F0E9AEDCB3}"/>
              </a:ext>
            </a:extLst>
          </p:cNvPr>
          <p:cNvSpPr txBox="1"/>
          <p:nvPr/>
        </p:nvSpPr>
        <p:spPr>
          <a:xfrm>
            <a:off x="3851415" y="731014"/>
            <a:ext cx="3668700" cy="1333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0">
              <a:lnSpc>
                <a:spcPct val="120000"/>
              </a:lnSpc>
              <a:defRPr/>
            </a:pPr>
            <a:r>
              <a:rPr lang="ko-KR" altLang="en-US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지역주택조합의 성공 요인</a:t>
            </a:r>
            <a:endParaRPr lang="ko-KR" altLang="en-US" sz="36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1" name="사각형: 둥근 모서리 12">
            <a:extLst>
              <a:ext uri="{FF2B5EF4-FFF2-40B4-BE49-F238E27FC236}">
                <a16:creationId xmlns:a16="http://schemas.microsoft.com/office/drawing/2014/main" id="{51053204-CF0F-4F04-AEC8-2F18D2924C1B}"/>
              </a:ext>
            </a:extLst>
          </p:cNvPr>
          <p:cNvSpPr/>
          <p:nvPr/>
        </p:nvSpPr>
        <p:spPr>
          <a:xfrm>
            <a:off x="5708913" y="1544005"/>
            <a:ext cx="1907881" cy="367389"/>
          </a:xfrm>
          <a:prstGeom prst="roundRect">
            <a:avLst>
              <a:gd name="adj" fmla="val 50000"/>
            </a:avLst>
          </a:prstGeom>
          <a:solidFill>
            <a:srgbClr val="3057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>
              <a:lnSpc>
                <a:spcPct val="120000"/>
              </a:lnSpc>
              <a:defRPr/>
            </a:pPr>
            <a:r>
              <a:rPr lang="ko-KR" altLang="en-US" sz="24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서울시 동작구</a:t>
            </a:r>
            <a:endParaRPr lang="ko-KR" altLang="en-US" sz="24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510A581-C57C-49AE-B6E3-0087DE2A1B9C}"/>
              </a:ext>
            </a:extLst>
          </p:cNvPr>
          <p:cNvSpPr/>
          <p:nvPr/>
        </p:nvSpPr>
        <p:spPr>
          <a:xfrm>
            <a:off x="2733675" y="4130746"/>
            <a:ext cx="6413454" cy="848630"/>
          </a:xfrm>
          <a:prstGeom prst="rect">
            <a:avLst/>
          </a:prstGeom>
          <a:solidFill>
            <a:srgbClr val="EB912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CC439C-02FF-4436-BD6A-5401D1DCDCA4}"/>
              </a:ext>
            </a:extLst>
          </p:cNvPr>
          <p:cNvSpPr txBox="1"/>
          <p:nvPr/>
        </p:nvSpPr>
        <p:spPr>
          <a:xfrm>
            <a:off x="3262527" y="4338848"/>
            <a:ext cx="6032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latinLnBrk="0">
              <a:defRPr/>
            </a:pPr>
            <a:r>
              <a:rPr lang="ko-KR" altLang="en-US" sz="24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부동산 경기 활성화의 영향</a:t>
            </a:r>
            <a:endParaRPr lang="en-US" altLang="ko-KR" sz="24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9EC7796-8314-477B-802C-96F5B24E23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0" b="92857" l="9804" r="89706">
                        <a14:foregroundMark x1="13725" y1="92857" x2="17157" y2="928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62213" y="4046214"/>
            <a:ext cx="1054271" cy="9405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0621A4A-AF5A-4736-B2A7-13973C18141C}"/>
              </a:ext>
            </a:extLst>
          </p:cNvPr>
          <p:cNvSpPr txBox="1"/>
          <p:nvPr/>
        </p:nvSpPr>
        <p:spPr>
          <a:xfrm>
            <a:off x="3754736" y="2376142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45ADCE-721C-464A-8A46-E3E9579B30AA}"/>
              </a:ext>
            </a:extLst>
          </p:cNvPr>
          <p:cNvSpPr txBox="1"/>
          <p:nvPr/>
        </p:nvSpPr>
        <p:spPr>
          <a:xfrm>
            <a:off x="3328139" y="1231081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871596-8C85-4DE9-A4E4-2CF8A616842C}"/>
              </a:ext>
            </a:extLst>
          </p:cNvPr>
          <p:cNvSpPr txBox="1"/>
          <p:nvPr/>
        </p:nvSpPr>
        <p:spPr>
          <a:xfrm>
            <a:off x="3742844" y="2915565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#3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C49F08-6E0A-47BA-8EF2-3EB24CA5BBB2}"/>
              </a:ext>
            </a:extLst>
          </p:cNvPr>
          <p:cNvSpPr txBox="1"/>
          <p:nvPr/>
        </p:nvSpPr>
        <p:spPr>
          <a:xfrm>
            <a:off x="3705225" y="3480340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#4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4E564D-1090-4D5C-B57F-CA58623F674A}"/>
              </a:ext>
            </a:extLst>
          </p:cNvPr>
          <p:cNvSpPr txBox="1"/>
          <p:nvPr/>
        </p:nvSpPr>
        <p:spPr>
          <a:xfrm>
            <a:off x="2614505" y="4003788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#5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사각형 설명선 29"/>
          <p:cNvSpPr/>
          <p:nvPr/>
        </p:nvSpPr>
        <p:spPr>
          <a:xfrm>
            <a:off x="2733675" y="2996549"/>
            <a:ext cx="1797803" cy="1420604"/>
          </a:xfrm>
          <a:prstGeom prst="wedgeRectCallout">
            <a:avLst>
              <a:gd name="adj1" fmla="val 80891"/>
              <a:gd name="adj2" fmla="val 49408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외부검수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_0604)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활성화된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부동산 경기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OR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부동산 경기의 활성화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적절한 것으로 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수정해 주세요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7054069" y="3542308"/>
            <a:ext cx="1247320" cy="800100"/>
          </a:xfrm>
          <a:prstGeom prst="wedgeRoundRectCallo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(0609): </a:t>
            </a:r>
            <a:r>
              <a:rPr lang="ko-KR" altLang="en-US" sz="1200"/>
              <a:t>수정완료</a:t>
            </a:r>
          </a:p>
        </p:txBody>
      </p:sp>
    </p:spTree>
    <p:extLst>
      <p:ext uri="{BB962C8B-B14F-4D97-AF65-F5344CB8AC3E}">
        <p14:creationId xmlns:p14="http://schemas.microsoft.com/office/powerpoint/2010/main" val="10880831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5F447DB-E43C-4C29-A449-6C6E7E121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81" y="3000718"/>
            <a:ext cx="1968344" cy="20456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672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그다음에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또 아무래도 조합이 좀 투명했으면 아무래도 좀 사업이 빨리 갈 것이고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그다음에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아무래도 이제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관심 갖는 조합원들의 참여 의지가 요즘에는 다 관심이 많으니까 이거는 뭐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뭐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어떻게 보면 상수라고 봐야 될 것 같고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#3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해당 지역이 얼마큼 완성 이후에 아파트의 시세가 좀 괜찮은 어떤 지역이냐 이런 것들도 한번 봐야 되지 않을까 싶습니다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2215343651</a:t>
            </a:r>
            <a:endParaRPr lang="ko-KR" altLang="en-US" sz="105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75440DE-2336-A147-7D77-9F3C56C32ECB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F165FCC-58E3-0644-B5DC-991F88FD7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6296" l="10000" r="90000">
                        <a14:foregroundMark x1="74766" y1="15139" x2="78438" y2="21759"/>
                        <a14:foregroundMark x1="78359" y1="16574" x2="79115" y2="19491"/>
                        <a14:foregroundMark x1="69557" y1="89954" x2="63802" y2="96296"/>
                        <a14:foregroundMark x1="82161" y1="92593" x2="81198" y2="955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1748" y="49695"/>
            <a:ext cx="1289713" cy="725463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370522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그래서 투자해야 해 말아야 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993E6BD-6E8C-4A17-9BE2-9020E1F94E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21" b="89881" l="6250" r="89803">
                        <a14:foregroundMark x1="18750" y1="30655" x2="33553" y2="3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51907" y="1981137"/>
            <a:ext cx="311227" cy="34398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520B4D8-C204-4FEE-88F3-6AE011736E2C}"/>
              </a:ext>
            </a:extLst>
          </p:cNvPr>
          <p:cNvSpPr/>
          <p:nvPr/>
        </p:nvSpPr>
        <p:spPr>
          <a:xfrm>
            <a:off x="3201477" y="2035185"/>
            <a:ext cx="1370523" cy="289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조합의 투명성</a:t>
            </a:r>
            <a:endParaRPr lang="en-US" altLang="ko-KR" sz="14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ABB47BE-553D-4B0C-B2BD-B509D2B017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21" b="89881" l="6250" r="89803">
                        <a14:foregroundMark x1="18750" y1="30655" x2="33553" y2="3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51907" y="2514220"/>
            <a:ext cx="311227" cy="34398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9B847D-A52D-44B0-8C59-7CB8D63B2549}"/>
              </a:ext>
            </a:extLst>
          </p:cNvPr>
          <p:cNvSpPr/>
          <p:nvPr/>
        </p:nvSpPr>
        <p:spPr>
          <a:xfrm>
            <a:off x="3201477" y="2568268"/>
            <a:ext cx="1968344" cy="289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조합원의 참여 의지</a:t>
            </a:r>
            <a:endParaRPr lang="en-US" altLang="ko-KR" sz="14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738D58D-29CF-47B3-A9F9-36EAA94A16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21" b="89881" l="6250" r="89803">
                        <a14:foregroundMark x1="18750" y1="30655" x2="33553" y2="3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51907" y="3106469"/>
            <a:ext cx="311227" cy="34398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670C2B-2E73-4141-9023-E407D7A68FE1}"/>
              </a:ext>
            </a:extLst>
          </p:cNvPr>
          <p:cNvSpPr/>
          <p:nvPr/>
        </p:nvSpPr>
        <p:spPr>
          <a:xfrm>
            <a:off x="3201477" y="3160517"/>
            <a:ext cx="1968344" cy="289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해당 지역의 사업성</a:t>
            </a:r>
            <a:endParaRPr lang="en-US" altLang="ko-KR" sz="14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B0AB7E-0068-4320-AD48-BCFDFF01CB51}"/>
              </a:ext>
            </a:extLst>
          </p:cNvPr>
          <p:cNvSpPr txBox="1"/>
          <p:nvPr/>
        </p:nvSpPr>
        <p:spPr>
          <a:xfrm>
            <a:off x="2369230" y="2596188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C46291-E33F-4F72-9F09-5BDF74455677}"/>
              </a:ext>
            </a:extLst>
          </p:cNvPr>
          <p:cNvSpPr txBox="1"/>
          <p:nvPr/>
        </p:nvSpPr>
        <p:spPr>
          <a:xfrm>
            <a:off x="2369230" y="2008032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E2767F-0432-4D77-9FF3-76222D078967}"/>
              </a:ext>
            </a:extLst>
          </p:cNvPr>
          <p:cNvSpPr txBox="1"/>
          <p:nvPr/>
        </p:nvSpPr>
        <p:spPr>
          <a:xfrm>
            <a:off x="2369230" y="3140316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#3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55C0D9-2749-4519-8083-526D302518ED}"/>
              </a:ext>
            </a:extLst>
          </p:cNvPr>
          <p:cNvSpPr txBox="1"/>
          <p:nvPr/>
        </p:nvSpPr>
        <p:spPr>
          <a:xfrm>
            <a:off x="612915" y="1049060"/>
            <a:ext cx="3668700" cy="1333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0">
              <a:lnSpc>
                <a:spcPct val="120000"/>
              </a:lnSpc>
              <a:defRPr/>
            </a:pPr>
            <a:r>
              <a:rPr lang="ko-KR" altLang="en-US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지역주택조합의 성공 요인</a:t>
            </a:r>
            <a:endParaRPr lang="ko-KR" altLang="en-US" sz="36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4782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277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결론적으로요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그래서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투자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해야 돼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#3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말아야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돼라고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한다면 </a:t>
            </a:r>
            <a:endParaRPr lang="en-US" altLang="ko-KR" sz="1200" kern="1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-</a:t>
            </a:r>
            <a:endParaRPr lang="ko-KR" altLang="en-US" sz="105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370522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그래서 투자해야 해 말아야 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E5F25D-BFDC-47E4-9383-E3538609B9E1}"/>
              </a:ext>
            </a:extLst>
          </p:cNvPr>
          <p:cNvSpPr txBox="1"/>
          <p:nvPr/>
        </p:nvSpPr>
        <p:spPr>
          <a:xfrm>
            <a:off x="702718" y="1561775"/>
            <a:ext cx="84724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2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투자               </a:t>
            </a:r>
            <a:r>
              <a:rPr lang="ko-KR" altLang="en-US" sz="72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highlight>
                  <a:srgbClr val="FFFF00"/>
                </a:highlight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해야 해</a:t>
            </a:r>
            <a:r>
              <a:rPr lang="en-US" altLang="ko-KR" sz="72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highlight>
                  <a:srgbClr val="FFFF00"/>
                </a:highlight>
                <a:latin typeface="강원교육튼튼" panose="02020603020101020101" pitchFamily="18" charset="-127"/>
                <a:ea typeface="강원교육튼튼" panose="02020603020101020101" pitchFamily="18" charset="-127"/>
              </a:rPr>
              <a:t>?</a:t>
            </a:r>
            <a:r>
              <a:rPr lang="en-US" altLang="ko-KR" sz="72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 </a:t>
            </a:r>
            <a:endParaRPr lang="ko-KR" altLang="en-US" sz="6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9B7B16-EC9C-47FA-A4D2-A6DD11650CA3}"/>
              </a:ext>
            </a:extLst>
          </p:cNvPr>
          <p:cNvSpPr txBox="1"/>
          <p:nvPr/>
        </p:nvSpPr>
        <p:spPr>
          <a:xfrm>
            <a:off x="7991475" y="5141740"/>
            <a:ext cx="45079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2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highlight>
                  <a:srgbClr val="FFFF00"/>
                </a:highlight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말아야 해</a:t>
            </a:r>
            <a:r>
              <a:rPr lang="en-US" altLang="ko-KR" sz="72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highlight>
                  <a:srgbClr val="FFFF00"/>
                </a:highlight>
                <a:latin typeface="강원교육튼튼" panose="02020603020101020101" pitchFamily="18" charset="-127"/>
                <a:ea typeface="강원교육튼튼" panose="02020603020101020101" pitchFamily="18" charset="-127"/>
              </a:rPr>
              <a:t>?</a:t>
            </a:r>
            <a:r>
              <a:rPr lang="en-US" altLang="ko-KR" sz="72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 </a:t>
            </a:r>
            <a:endParaRPr lang="ko-KR" altLang="en-US" sz="6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CB33D2-1290-4DBD-B4A1-0AD2518E43BE}"/>
              </a:ext>
            </a:extLst>
          </p:cNvPr>
          <p:cNvSpPr txBox="1"/>
          <p:nvPr/>
        </p:nvSpPr>
        <p:spPr>
          <a:xfrm>
            <a:off x="5891207" y="1307859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5A60A7-C978-4B89-933F-61F4AB6BB83C}"/>
              </a:ext>
            </a:extLst>
          </p:cNvPr>
          <p:cNvSpPr txBox="1"/>
          <p:nvPr/>
        </p:nvSpPr>
        <p:spPr>
          <a:xfrm>
            <a:off x="528632" y="2329275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4B9AB3-B297-4CF2-8EF7-1881148638D1}"/>
              </a:ext>
            </a:extLst>
          </p:cNvPr>
          <p:cNvSpPr txBox="1"/>
          <p:nvPr/>
        </p:nvSpPr>
        <p:spPr>
          <a:xfrm>
            <a:off x="8795827" y="4788498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#3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73B900-2124-4AEA-9AF1-6F2EAD261F67}"/>
              </a:ext>
            </a:extLst>
          </p:cNvPr>
          <p:cNvSpPr txBox="1"/>
          <p:nvPr/>
        </p:nvSpPr>
        <p:spPr>
          <a:xfrm>
            <a:off x="9175206" y="1250502"/>
            <a:ext cx="122227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#2 </a:t>
            </a:r>
            <a:r>
              <a:rPr lang="ko-KR" altLang="en-US" sz="1050" dirty="0"/>
              <a:t>에서 </a:t>
            </a:r>
            <a:r>
              <a:rPr lang="en-US" altLang="ko-KR" sz="1050" b="1" dirty="0">
                <a:solidFill>
                  <a:srgbClr val="FF0000"/>
                </a:solidFill>
              </a:rPr>
              <a:t>#3</a:t>
            </a:r>
            <a:r>
              <a:rPr lang="ko-KR" altLang="en-US" sz="1050" dirty="0"/>
              <a:t>으로 텍스트 전환 효과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C9BFCD-4463-4B55-A9AA-B0C10E5E69D6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7484B29-8F7A-41DB-8224-9A2AEE3BA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852" l="10000" r="90000">
                        <a14:foregroundMark x1="46719" y1="17639" x2="52474" y2="36204"/>
                        <a14:foregroundMark x1="50755" y1="14583" x2="53880" y2="17778"/>
                        <a14:foregroundMark x1="50078" y1="13287" x2="48047" y2="17639"/>
                        <a14:foregroundMark x1="52682" y1="15509" x2="54323" y2="20833"/>
                        <a14:foregroundMark x1="41406" y1="91157" x2="49922" y2="96852"/>
                        <a14:foregroundMark x1="42917" y1="86898" x2="56276" y2="94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14836" y="49695"/>
            <a:ext cx="1282652" cy="72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259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9961881-63C0-4DCC-A359-6C4DD8197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51319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870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그러면 여러분들 예를 들어서 되면 대박이야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근데 대박은 대박인데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성공 확률이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25%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보다 더 아래에 있어 그럼 이거 어떻게 해야 됩니까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?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그러니까 대기만 하면 대박인데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안 될 확률이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75%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고 될 확률이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25%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면 어떻게 하겠냐고 투자 기각이 원칙 아니겠습니까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?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안 하는 게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맞다니까요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?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아니 성공 확률이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25%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이하라고요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안 하는 게 맞아 맞는데 그래도 하고 싶다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그래도 아무리 말려도 이 최 교수가 아무리 말려도 하고 싶다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그러면은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만약에 이렇게 한번 구분해 볼까요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?</a:t>
            </a:r>
            <a:endParaRPr lang="ko-KR" altLang="en-US" sz="1200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2193043198</a:t>
            </a:r>
          </a:p>
          <a:p>
            <a:r>
              <a:rPr lang="en-US" altLang="ko-KR" sz="1050" dirty="0"/>
              <a:t>1209899475</a:t>
            </a:r>
            <a:endParaRPr lang="ko-KR" altLang="en-US" sz="105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370522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그래서 투자해야 해 말아야 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09C1483-3F0D-41CB-A7D5-EACB1B6BBCBC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측면</a:t>
            </a:r>
            <a:r>
              <a:rPr lang="en-US" altLang="ko-KR" dirty="0"/>
              <a:t>(</a:t>
            </a:r>
            <a:r>
              <a:rPr lang="ko-KR" altLang="en-US" dirty="0"/>
              <a:t>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4BA09F8-2FC0-498E-B0A6-680988F06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6296" l="10000" r="90000">
                        <a14:foregroundMark x1="74766" y1="15139" x2="78438" y2="21759"/>
                        <a14:foregroundMark x1="78359" y1="16574" x2="79115" y2="19491"/>
                        <a14:foregroundMark x1="69557" y1="89954" x2="63802" y2="96296"/>
                        <a14:foregroundMark x1="82161" y1="92593" x2="81198" y2="955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9314836" y="49695"/>
            <a:ext cx="1289713" cy="72546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5E89611-906A-4C13-A9EA-BF4F22FD67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301" b="98009" l="3909" r="90879">
                        <a14:foregroundMark x1="3909" y1="43142" x2="14658" y2="50000"/>
                        <a14:foregroundMark x1="50163" y1="9071" x2="65472" y2="20796"/>
                        <a14:foregroundMark x1="65472" y1="20796" x2="70358" y2="7301"/>
                        <a14:foregroundMark x1="70358" y1="7301" x2="49511" y2="8628"/>
                        <a14:foregroundMark x1="53094" y1="15929" x2="52117" y2="21903"/>
                        <a14:foregroundMark x1="40065" y1="77655" x2="42671" y2="93363"/>
                        <a14:foregroundMark x1="42671" y1="93363" x2="66450" y2="98009"/>
                        <a14:foregroundMark x1="66450" y1="98009" x2="70358" y2="84071"/>
                        <a14:foregroundMark x1="70358" y1="84071" x2="47231" y2="76770"/>
                        <a14:foregroundMark x1="47231" y1="76770" x2="43648" y2="77434"/>
                        <a14:foregroundMark x1="86971" y1="43805" x2="88925" y2="57301"/>
                        <a14:foregroundMark x1="88925" y1="57301" x2="87948" y2="57965"/>
                        <a14:foregroundMark x1="90554" y1="46903" x2="90879" y2="579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38887" y="1638300"/>
            <a:ext cx="2380744" cy="3505200"/>
          </a:xfrm>
          <a:prstGeom prst="rect">
            <a:avLst/>
          </a:prstGeom>
        </p:spPr>
      </p:pic>
      <p:sp>
        <p:nvSpPr>
          <p:cNvPr id="11" name="말풍선: 타원형 10">
            <a:extLst>
              <a:ext uri="{FF2B5EF4-FFF2-40B4-BE49-F238E27FC236}">
                <a16:creationId xmlns:a16="http://schemas.microsoft.com/office/drawing/2014/main" id="{096D0CF1-D7C4-4289-9421-777F60280DE1}"/>
              </a:ext>
            </a:extLst>
          </p:cNvPr>
          <p:cNvSpPr/>
          <p:nvPr/>
        </p:nvSpPr>
        <p:spPr>
          <a:xfrm>
            <a:off x="3866909" y="1257921"/>
            <a:ext cx="1681541" cy="1628009"/>
          </a:xfrm>
          <a:prstGeom prst="wedgeEllipseCallout">
            <a:avLst>
              <a:gd name="adj1" fmla="val 56114"/>
              <a:gd name="adj2" fmla="val 24277"/>
            </a:avLst>
          </a:prstGeom>
          <a:solidFill>
            <a:srgbClr val="FEBF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성공 확률이 </a:t>
            </a:r>
            <a:r>
              <a:rPr lang="en-US" altLang="ko-KR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25% </a:t>
            </a:r>
            <a:r>
              <a:rPr lang="ko-KR" altLang="en-US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미만</a:t>
            </a:r>
            <a:r>
              <a:rPr lang="en-US" altLang="ko-KR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…?</a:t>
            </a:r>
            <a:endParaRPr lang="ko-KR" altLang="en-US" sz="14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4E5A297-A106-4599-B77F-AD0B7CB9675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56466"/>
          <a:stretch/>
        </p:blipFill>
        <p:spPr>
          <a:xfrm>
            <a:off x="-120418" y="982744"/>
            <a:ext cx="3479759" cy="4160756"/>
          </a:xfrm>
          <a:prstGeom prst="rect">
            <a:avLst/>
          </a:prstGeom>
        </p:spPr>
      </p:pic>
      <p:sp>
        <p:nvSpPr>
          <p:cNvPr id="17" name="말풍선: 타원형 16">
            <a:extLst>
              <a:ext uri="{FF2B5EF4-FFF2-40B4-BE49-F238E27FC236}">
                <a16:creationId xmlns:a16="http://schemas.microsoft.com/office/drawing/2014/main" id="{4990196A-7AED-441F-81FC-0C02B7C4F98D}"/>
              </a:ext>
            </a:extLst>
          </p:cNvPr>
          <p:cNvSpPr/>
          <p:nvPr/>
        </p:nvSpPr>
        <p:spPr>
          <a:xfrm>
            <a:off x="7173395" y="1762891"/>
            <a:ext cx="1681541" cy="1628009"/>
          </a:xfrm>
          <a:prstGeom prst="wedgeEllipseCallout">
            <a:avLst>
              <a:gd name="adj1" fmla="val -53776"/>
              <a:gd name="adj2" fmla="val 36563"/>
            </a:avLst>
          </a:prstGeom>
          <a:solidFill>
            <a:srgbClr val="FEBF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실패 확률이 </a:t>
            </a:r>
            <a:r>
              <a:rPr lang="en-US" altLang="ko-KR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75% </a:t>
            </a:r>
            <a:r>
              <a:rPr lang="ko-KR" altLang="en-US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이상</a:t>
            </a:r>
            <a:r>
              <a:rPr lang="en-US" altLang="ko-KR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…?</a:t>
            </a:r>
            <a:endParaRPr lang="ko-KR" altLang="en-US" sz="14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A63582-9AD0-4A7B-8342-6AE7B746377B}"/>
              </a:ext>
            </a:extLst>
          </p:cNvPr>
          <p:cNvSpPr txBox="1"/>
          <p:nvPr/>
        </p:nvSpPr>
        <p:spPr>
          <a:xfrm>
            <a:off x="7840079" y="1443877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EFA81A-6F27-4F4F-A7F7-FA63D193C717}"/>
              </a:ext>
            </a:extLst>
          </p:cNvPr>
          <p:cNvSpPr txBox="1"/>
          <p:nvPr/>
        </p:nvSpPr>
        <p:spPr>
          <a:xfrm>
            <a:off x="3948107" y="975716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5812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1463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만약에 내가 투자하는 조합에 가입하는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가입비의 성격이 뭐 한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4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천만 원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5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천만 원 가입해 놓고 오래 걸려도 묻어 놓고 묻고 더블로 가 이런 느낌으로 그런 느낌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근데 그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묻어놓는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돈이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#3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내 인생의 절대적인 돈은 아니다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그냥 뭐 없어도 괜찮아 인생 공부한 셈 치지 라고 한다면 할까 말까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#4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그것도 고민을 해야 돼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그냥 그렇다고 해서 무조건 하면 안 되고요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 고민을 해야 돼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고민을 해야 돼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근데 만약에 그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#5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투자금의 성격이 그거 가입비 날리면 내 삶에 굉장히 중요한 자금이면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#6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안 하시고 잊어버리고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사셔라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설령 내가 가입하지 않아서 그게 잘 성공이 돼서 그거 했던 사람들 리스크 안고 했던 사람들 결과가 좋았다 하더라도 그건 내 복이 아니다 내 돈이 아니다 라고 생각하는 게 뭔가 삶을 좀 넉넉하고 유려하게 편안하게 사는 방법이 아닐까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? </a:t>
            </a:r>
            <a:r>
              <a:rPr lang="ko-KR" altLang="en-US" sz="1200" u="sng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돈이 인생에 많은 부분들을 해결해 주긴 하지만 내가 스트레스 덜 받고 사는 것도 굉장히 돈보다 중요한 거 아니겠습니까</a:t>
            </a:r>
            <a:r>
              <a:rPr lang="en-US" altLang="ko-KR" sz="1200" u="sng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? </a:t>
            </a:r>
            <a:endParaRPr lang="ko-KR" altLang="en-US" sz="1200" u="sng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2196547062</a:t>
            </a:r>
            <a:endParaRPr lang="ko-KR" altLang="en-US" sz="105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370522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그래서 투자해야 해 말아야 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E950B8-8538-424F-A61D-16904014A4FF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측면</a:t>
            </a:r>
            <a:r>
              <a:rPr lang="en-US" altLang="ko-KR" dirty="0"/>
              <a:t>(</a:t>
            </a:r>
            <a:r>
              <a:rPr lang="ko-KR" altLang="en-US" dirty="0"/>
              <a:t>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21A9D1F-660D-4DC3-8C2B-CF5450A63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296" l="10000" r="90000">
                        <a14:foregroundMark x1="74766" y1="15139" x2="78438" y2="21759"/>
                        <a14:foregroundMark x1="78359" y1="16574" x2="79115" y2="19491"/>
                        <a14:foregroundMark x1="69557" y1="89954" x2="63802" y2="96296"/>
                        <a14:foregroundMark x1="82161" y1="92593" x2="81198" y2="955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9314836" y="49695"/>
            <a:ext cx="1289713" cy="72546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06A2BE6-2E9A-412E-9564-CBF4437C1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583" y="1114027"/>
            <a:ext cx="3038475" cy="2385233"/>
          </a:xfrm>
          <a:prstGeom prst="rect">
            <a:avLst/>
          </a:prstGeom>
        </p:spPr>
      </p:pic>
      <p:sp>
        <p:nvSpPr>
          <p:cNvPr id="11" name="설명선: 굽은 선 10">
            <a:extLst>
              <a:ext uri="{FF2B5EF4-FFF2-40B4-BE49-F238E27FC236}">
                <a16:creationId xmlns:a16="http://schemas.microsoft.com/office/drawing/2014/main" id="{FB35C660-FA2C-4370-BD40-A029E273BED7}"/>
              </a:ext>
            </a:extLst>
          </p:cNvPr>
          <p:cNvSpPr/>
          <p:nvPr/>
        </p:nvSpPr>
        <p:spPr>
          <a:xfrm>
            <a:off x="5098449" y="986562"/>
            <a:ext cx="823663" cy="400903"/>
          </a:xfrm>
          <a:prstGeom prst="borderCallout2">
            <a:avLst>
              <a:gd name="adj1" fmla="val 63892"/>
              <a:gd name="adj2" fmla="val 100371"/>
              <a:gd name="adj3" fmla="val 68643"/>
              <a:gd name="adj4" fmla="val 146388"/>
              <a:gd name="adj5" fmla="val 150516"/>
              <a:gd name="adj6" fmla="val 173053"/>
            </a:avLst>
          </a:prstGeom>
          <a:solidFill>
            <a:srgbClr val="3057B9"/>
          </a:solidFill>
          <a:ln>
            <a:solidFill>
              <a:srgbClr val="3057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>
              <a:lnSpc>
                <a:spcPct val="120000"/>
              </a:lnSpc>
            </a:pPr>
            <a:r>
              <a:rPr lang="ko-KR" altLang="en-US" sz="18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가입비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AE054D5-F760-48BF-BDA9-06307C4721FB}"/>
              </a:ext>
            </a:extLst>
          </p:cNvPr>
          <p:cNvSpPr/>
          <p:nvPr/>
        </p:nvSpPr>
        <p:spPr>
          <a:xfrm>
            <a:off x="3597119" y="3559827"/>
            <a:ext cx="2136931" cy="525072"/>
          </a:xfrm>
          <a:prstGeom prst="rect">
            <a:avLst/>
          </a:prstGeom>
          <a:solidFill>
            <a:srgbClr val="1F3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잃어도 </a:t>
            </a:r>
            <a:r>
              <a:rPr lang="ko-KR" altLang="en-US" sz="18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부담스럽지 않은 금액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28780B-3893-4FCE-A3B9-16111D4B1C10}"/>
              </a:ext>
            </a:extLst>
          </p:cNvPr>
          <p:cNvSpPr/>
          <p:nvPr/>
        </p:nvSpPr>
        <p:spPr>
          <a:xfrm>
            <a:off x="3597118" y="4161736"/>
            <a:ext cx="2136931" cy="525072"/>
          </a:xfrm>
          <a:prstGeom prst="rect">
            <a:avLst/>
          </a:prstGeom>
          <a:solidFill>
            <a:srgbClr val="1F3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내 삶에 중요한 자금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CCD1197-3EB8-4BDB-86C2-79F39B5BFB0E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>
            <a:off x="5734050" y="3822363"/>
            <a:ext cx="1185394" cy="0"/>
          </a:xfrm>
          <a:prstGeom prst="straightConnector1">
            <a:avLst/>
          </a:prstGeom>
          <a:ln w="38100">
            <a:solidFill>
              <a:srgbClr val="1F3B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8D332A-1A03-41AF-8F5C-E7DDA36F6B8F}"/>
              </a:ext>
            </a:extLst>
          </p:cNvPr>
          <p:cNvSpPr/>
          <p:nvPr/>
        </p:nvSpPr>
        <p:spPr>
          <a:xfrm>
            <a:off x="6919444" y="3638668"/>
            <a:ext cx="1830581" cy="367390"/>
          </a:xfrm>
          <a:prstGeom prst="rect">
            <a:avLst/>
          </a:prstGeom>
          <a:solidFill>
            <a:srgbClr val="8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8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고민하기</a:t>
            </a:r>
            <a:endParaRPr lang="en-US" altLang="ko-KR" sz="18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7DA6064-7CD2-44BD-B670-425A2461D7FB}"/>
              </a:ext>
            </a:extLst>
          </p:cNvPr>
          <p:cNvSpPr/>
          <p:nvPr/>
        </p:nvSpPr>
        <p:spPr>
          <a:xfrm>
            <a:off x="6919444" y="4240577"/>
            <a:ext cx="1830581" cy="367390"/>
          </a:xfrm>
          <a:prstGeom prst="rect">
            <a:avLst/>
          </a:prstGeom>
          <a:solidFill>
            <a:srgbClr val="8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8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잊고 살기</a:t>
            </a:r>
            <a:endParaRPr lang="en-US" altLang="ko-KR" sz="18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C1A5E08-CE82-45B9-A6F2-D9B309450ECD}"/>
              </a:ext>
            </a:extLst>
          </p:cNvPr>
          <p:cNvCxnSpPr>
            <a:cxnSpLocks/>
          </p:cNvCxnSpPr>
          <p:nvPr/>
        </p:nvCxnSpPr>
        <p:spPr>
          <a:xfrm>
            <a:off x="5734050" y="4455685"/>
            <a:ext cx="1185394" cy="0"/>
          </a:xfrm>
          <a:prstGeom prst="straightConnector1">
            <a:avLst/>
          </a:prstGeom>
          <a:ln w="38100">
            <a:solidFill>
              <a:srgbClr val="1F3B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2BBB4F5-A5A6-47B1-B7A2-67D02FC1AB95}"/>
              </a:ext>
            </a:extLst>
          </p:cNvPr>
          <p:cNvSpPr txBox="1"/>
          <p:nvPr/>
        </p:nvSpPr>
        <p:spPr>
          <a:xfrm>
            <a:off x="4572000" y="1863598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9B806F-1CC0-40A3-B641-372817328085}"/>
              </a:ext>
            </a:extLst>
          </p:cNvPr>
          <p:cNvSpPr txBox="1"/>
          <p:nvPr/>
        </p:nvSpPr>
        <p:spPr>
          <a:xfrm>
            <a:off x="4658522" y="1053630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950314-FCB1-437F-A240-D8C7ABE1E85C}"/>
              </a:ext>
            </a:extLst>
          </p:cNvPr>
          <p:cNvSpPr txBox="1"/>
          <p:nvPr/>
        </p:nvSpPr>
        <p:spPr>
          <a:xfrm>
            <a:off x="3531139" y="3177772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#3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36149D-E691-48AA-BC2C-8A48F87FB969}"/>
              </a:ext>
            </a:extLst>
          </p:cNvPr>
          <p:cNvSpPr txBox="1"/>
          <p:nvPr/>
        </p:nvSpPr>
        <p:spPr>
          <a:xfrm>
            <a:off x="8401853" y="3251990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#4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64886C-D339-4A13-BD38-1DE08B422F79}"/>
              </a:ext>
            </a:extLst>
          </p:cNvPr>
          <p:cNvSpPr txBox="1"/>
          <p:nvPr/>
        </p:nvSpPr>
        <p:spPr>
          <a:xfrm>
            <a:off x="3182967" y="4286574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#5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FB5DAF-5D24-4DDB-969D-FCA66A913A3D}"/>
              </a:ext>
            </a:extLst>
          </p:cNvPr>
          <p:cNvSpPr txBox="1"/>
          <p:nvPr/>
        </p:nvSpPr>
        <p:spPr>
          <a:xfrm>
            <a:off x="8750025" y="4247223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#6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사각형 설명선 27"/>
          <p:cNvSpPr/>
          <p:nvPr/>
        </p:nvSpPr>
        <p:spPr>
          <a:xfrm>
            <a:off x="8575939" y="4145466"/>
            <a:ext cx="1797803" cy="1420604"/>
          </a:xfrm>
          <a:prstGeom prst="wedgeRectCallout">
            <a:avLst>
              <a:gd name="adj1" fmla="val -31609"/>
              <a:gd name="adj2" fmla="val 89774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외부검수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_0604)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내용 진행에 무리 없다면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밑줄 부분 삭제하면 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어떨까요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?</a:t>
            </a:r>
          </a:p>
        </p:txBody>
      </p:sp>
      <p:sp>
        <p:nvSpPr>
          <p:cNvPr id="29" name="모서리가 둥근 사각형 설명선 28"/>
          <p:cNvSpPr/>
          <p:nvPr/>
        </p:nvSpPr>
        <p:spPr>
          <a:xfrm>
            <a:off x="3851129" y="2631588"/>
            <a:ext cx="1247320" cy="800100"/>
          </a:xfrm>
          <a:prstGeom prst="wedgeRoundRectCallo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(0609): </a:t>
            </a:r>
            <a:r>
              <a:rPr lang="ko-KR" altLang="en-US" sz="1200"/>
              <a:t>수정완료</a:t>
            </a:r>
          </a:p>
        </p:txBody>
      </p:sp>
      <p:sp>
        <p:nvSpPr>
          <p:cNvPr id="30" name="모서리가 둥근 사각형 설명선 29"/>
          <p:cNvSpPr/>
          <p:nvPr/>
        </p:nvSpPr>
        <p:spPr>
          <a:xfrm>
            <a:off x="9272283" y="3505906"/>
            <a:ext cx="1247320" cy="800100"/>
          </a:xfrm>
          <a:prstGeom prst="wedgeRoundRectCallo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(0609): </a:t>
            </a:r>
            <a:r>
              <a:rPr lang="ko-KR" altLang="en-US" sz="1200"/>
              <a:t>원안유지</a:t>
            </a:r>
          </a:p>
        </p:txBody>
      </p:sp>
    </p:spTree>
    <p:extLst>
      <p:ext uri="{BB962C8B-B14F-4D97-AF65-F5344CB8AC3E}">
        <p14:creationId xmlns:p14="http://schemas.microsoft.com/office/powerpoint/2010/main" val="22224145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6F7FD2FC-767A-4647-BF93-AEEAD9AD6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513190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9D7C258-B9CA-401D-AE61-92957CBD7F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56466"/>
          <a:stretch/>
        </p:blipFill>
        <p:spPr>
          <a:xfrm>
            <a:off x="-120418" y="982744"/>
            <a:ext cx="3479759" cy="416075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B95C988-E600-433B-A837-3A0888A307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497" b="96514" l="7750" r="93750">
                        <a14:foregroundMark x1="45000" y1="22004" x2="48750" y2="8497"/>
                        <a14:foregroundMark x1="48750" y1="8497" x2="56500" y2="23529"/>
                        <a14:foregroundMark x1="56500" y1="23529" x2="55500" y2="26144"/>
                        <a14:foregroundMark x1="7750" y1="44227" x2="12500" y2="46405"/>
                        <a14:foregroundMark x1="90000" y1="38780" x2="88500" y2="47277"/>
                        <a14:foregroundMark x1="92250" y1="40959" x2="93750" y2="45969"/>
                        <a14:foregroundMark x1="37750" y1="75817" x2="41000" y2="95207"/>
                        <a14:foregroundMark x1="41000" y1="95207" x2="57000" y2="96514"/>
                        <a14:foregroundMark x1="57000" y1="96514" x2="59000" y2="77342"/>
                        <a14:foregroundMark x1="59000" y1="77342" x2="58250" y2="762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36907" y="1504950"/>
            <a:ext cx="3160745" cy="36269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277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그렇다면 그때는 정말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기각하는 게 맞지 않겠나 싶습니다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2193043198</a:t>
            </a:r>
          </a:p>
          <a:p>
            <a:r>
              <a:rPr lang="en-US" altLang="ko-KR" sz="1050" dirty="0"/>
              <a:t>1208409757</a:t>
            </a:r>
            <a:endParaRPr lang="ko-KR" altLang="en-US" sz="105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370522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그래서 투자해야 해 말아야 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E950B8-8538-424F-A61D-16904014A4FF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측면</a:t>
            </a:r>
            <a:r>
              <a:rPr lang="en-US" altLang="ko-KR" dirty="0"/>
              <a:t>(</a:t>
            </a:r>
            <a:r>
              <a:rPr lang="ko-KR" altLang="en-US" dirty="0"/>
              <a:t>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21A9D1F-660D-4DC3-8C2B-CF5450A637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6296" l="10000" r="90000">
                        <a14:foregroundMark x1="74766" y1="15139" x2="78438" y2="21759"/>
                        <a14:foregroundMark x1="78359" y1="16574" x2="79115" y2="19491"/>
                        <a14:foregroundMark x1="69557" y1="89954" x2="63802" y2="96296"/>
                        <a14:foregroundMark x1="82161" y1="92593" x2="81198" y2="955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9314836" y="49695"/>
            <a:ext cx="1289713" cy="72546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3DDDB1-1C55-4F4A-A28B-14992269DC9C}"/>
              </a:ext>
            </a:extLst>
          </p:cNvPr>
          <p:cNvSpPr/>
          <p:nvPr/>
        </p:nvSpPr>
        <p:spPr>
          <a:xfrm>
            <a:off x="2733675" y="4130746"/>
            <a:ext cx="6413454" cy="848630"/>
          </a:xfrm>
          <a:prstGeom prst="rect">
            <a:avLst/>
          </a:prstGeom>
          <a:solidFill>
            <a:srgbClr val="EB912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78FB8D-9CA2-4F70-A44E-1F6A1E73198B}"/>
              </a:ext>
            </a:extLst>
          </p:cNvPr>
          <p:cNvSpPr txBox="1"/>
          <p:nvPr/>
        </p:nvSpPr>
        <p:spPr>
          <a:xfrm>
            <a:off x="3262527" y="4338848"/>
            <a:ext cx="6032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latinLnBrk="0">
              <a:defRPr/>
            </a:pPr>
            <a:r>
              <a:rPr lang="ko-KR" altLang="en-US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투자 기각이 원칙</a:t>
            </a:r>
            <a:endParaRPr lang="en-US" altLang="ko-KR" sz="24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C2CF4E0-0D4F-4E2A-A93C-A6E9DFDB8F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90" b="92857" l="9804" r="89706">
                        <a14:foregroundMark x1="13725" y1="92857" x2="17157" y2="928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62213" y="4046214"/>
            <a:ext cx="1054271" cy="9405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1A26797-A20C-4601-AF78-5E902C23892E}"/>
              </a:ext>
            </a:extLst>
          </p:cNvPr>
          <p:cNvSpPr txBox="1"/>
          <p:nvPr/>
        </p:nvSpPr>
        <p:spPr>
          <a:xfrm>
            <a:off x="3507094" y="3734256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B6CAD0-AE11-4497-B1BD-90AC4E70FBAF}"/>
              </a:ext>
            </a:extLst>
          </p:cNvPr>
          <p:cNvSpPr txBox="1"/>
          <p:nvPr/>
        </p:nvSpPr>
        <p:spPr>
          <a:xfrm>
            <a:off x="7381875" y="1542153"/>
            <a:ext cx="1170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latinLnBrk="0">
              <a:spcBef>
                <a:spcPts val="600"/>
              </a:spcBef>
            </a:pPr>
            <a:r>
              <a:rPr lang="ko-KR" altLang="en-US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무리해서 하지 말자</a:t>
            </a:r>
            <a:r>
              <a:rPr lang="en-US" altLang="ko-KR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.</a:t>
            </a:r>
            <a:endParaRPr lang="ko-KR" altLang="en-US" sz="14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3993AB-8244-4C84-8535-111C506741E8}"/>
              </a:ext>
            </a:extLst>
          </p:cNvPr>
          <p:cNvSpPr txBox="1"/>
          <p:nvPr/>
        </p:nvSpPr>
        <p:spPr>
          <a:xfrm>
            <a:off x="7945276" y="1278537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83701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106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어 전반적인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지역주택조합에 대한 진실에 대해서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1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편부터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6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편까지 쭉 한번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흘러흘러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정리를 한번 해보았습니다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우리 선생님들께서도 이 영상을 시청하는 분들께서도 내가 직접 또는 내 동료나 친구 우리 친척 부모님 또는 자녀분들이 여기에 관심 갖는 분들 이미 가입한 분들도 있습니다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이미 가입했다면 어쩔 수 없지만 만약에 또 내가 그 고객의 접점에서 상담하는 분들이라 하더라도 고객들이 이런 것들을 물어볼 수 있습니다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이럴 때 전반적인 이 콘텐츠를 통해서 확실하게 머릿속에 넣고 이야기할 수 있고 의사 결정할 수 있는 그러한 내용이었으면 정말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정말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좋겠습니다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전체 편 여기서 모두 마치도록 하겠습니다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strike="sngStrike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수고 많으셨습니다</a:t>
            </a:r>
            <a:r>
              <a:rPr lang="en-US" altLang="ko-KR" sz="1200" strike="sngStrike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r>
              <a:rPr lang="ko-KR" altLang="en-US" sz="1200" strike="sngStrike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안녕히 계십시오</a:t>
            </a:r>
            <a:r>
              <a:rPr lang="en-US" altLang="ko-KR" sz="1200" strike="sngStrike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strike="sngStrike" kern="100" dirty="0">
              <a:solidFill>
                <a:srgbClr val="FF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-</a:t>
            </a:r>
            <a:endParaRPr lang="ko-KR" altLang="en-US" sz="105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370522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그래서 투자해야 해 말아야 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B024D6-615B-4B9D-B6CC-F981889340EB}"/>
              </a:ext>
            </a:extLst>
          </p:cNvPr>
          <p:cNvSpPr txBox="1"/>
          <p:nvPr/>
        </p:nvSpPr>
        <p:spPr>
          <a:xfrm>
            <a:off x="102689" y="808567"/>
            <a:ext cx="498366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0">
              <a:defRPr/>
            </a:pPr>
            <a:r>
              <a:rPr lang="ko-KR" altLang="en-US" sz="9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지역주택조합의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6BFC87-9CFF-4F1A-951C-E5CD297EF78D}"/>
              </a:ext>
            </a:extLst>
          </p:cNvPr>
          <p:cNvSpPr txBox="1"/>
          <p:nvPr/>
        </p:nvSpPr>
        <p:spPr>
          <a:xfrm>
            <a:off x="850094" y="2114758"/>
            <a:ext cx="49836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 latinLnBrk="0">
              <a:defRPr/>
            </a:pPr>
            <a:r>
              <a:rPr lang="ko-KR" altLang="en-US" sz="100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highlight>
                  <a:srgbClr val="0000FF"/>
                </a:highlight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진실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4B43EA-D4BF-4F73-BFF3-8AE48788BEFC}"/>
              </a:ext>
            </a:extLst>
          </p:cNvPr>
          <p:cNvSpPr txBox="1"/>
          <p:nvPr/>
        </p:nvSpPr>
        <p:spPr>
          <a:xfrm>
            <a:off x="1169740" y="678552"/>
            <a:ext cx="346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2685F11-D6F9-43DB-B4CA-C9BD91899EA5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4627334-F1C3-49E6-935D-337E5433A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296" l="10000" r="90000">
                        <a14:foregroundMark x1="74766" y1="15139" x2="78438" y2="21759"/>
                        <a14:foregroundMark x1="78359" y1="16574" x2="79115" y2="19491"/>
                        <a14:foregroundMark x1="69557" y1="89954" x2="63802" y2="96296"/>
                        <a14:foregroundMark x1="82161" y1="92593" x2="81198" y2="955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1748" y="49695"/>
            <a:ext cx="1289713" cy="72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9625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39AE9-0EDC-EB38-2020-CF69657F5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F5573A-5673-EA90-0E48-6B17F3919825}"/>
              </a:ext>
            </a:extLst>
          </p:cNvPr>
          <p:cNvSpPr txBox="1"/>
          <p:nvPr/>
        </p:nvSpPr>
        <p:spPr>
          <a:xfrm>
            <a:off x="8294409" y="-316168"/>
            <a:ext cx="849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01_02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63622-47E7-7BBD-C360-1A122D0EF4B6}"/>
              </a:ext>
            </a:extLst>
          </p:cNvPr>
          <p:cNvSpPr txBox="1"/>
          <p:nvPr/>
        </p:nvSpPr>
        <p:spPr>
          <a:xfrm>
            <a:off x="9170605" y="-15907"/>
            <a:ext cx="1512000" cy="292807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atinLnBrk="0"/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 줄 요약</a:t>
            </a:r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BGM+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모션그래픽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간지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03AF31-5DB0-82F9-5B53-A9544C428453}"/>
              </a:ext>
            </a:extLst>
          </p:cNvPr>
          <p:cNvSpPr txBox="1"/>
          <p:nvPr/>
        </p:nvSpPr>
        <p:spPr>
          <a:xfrm>
            <a:off x="9170605" y="3247540"/>
            <a:ext cx="151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#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사각형: 잘린 대각선 방향 모서리 10">
            <a:extLst>
              <a:ext uri="{FF2B5EF4-FFF2-40B4-BE49-F238E27FC236}">
                <a16:creationId xmlns:a16="http://schemas.microsoft.com/office/drawing/2014/main" id="{332E03B2-38B8-1408-B2FE-1C39E3EC134F}"/>
              </a:ext>
            </a:extLst>
          </p:cNvPr>
          <p:cNvSpPr/>
          <p:nvPr/>
        </p:nvSpPr>
        <p:spPr>
          <a:xfrm flipH="1">
            <a:off x="582293" y="603802"/>
            <a:ext cx="8082654" cy="3935896"/>
          </a:xfrm>
          <a:prstGeom prst="snip2DiagRect">
            <a:avLst/>
          </a:prstGeom>
          <a:solidFill>
            <a:srgbClr val="000000">
              <a:alpha val="4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23FFDB-F33A-CFFC-EE24-6E1500A32676}"/>
              </a:ext>
            </a:extLst>
          </p:cNvPr>
          <p:cNvSpPr/>
          <p:nvPr/>
        </p:nvSpPr>
        <p:spPr>
          <a:xfrm>
            <a:off x="759897" y="2023245"/>
            <a:ext cx="56007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latinLnBrk="0">
              <a:defRPr/>
            </a:pPr>
            <a:r>
              <a:rPr lang="ko-KR" altLang="en-US" sz="72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와구리체 TTF" pitchFamily="2" charset="-127"/>
                <a:ea typeface="와구리체 TTF" pitchFamily="2" charset="-127"/>
              </a:rPr>
              <a:t>오늘의 결론</a:t>
            </a:r>
            <a:r>
              <a:rPr lang="en-US" altLang="ko-KR" sz="72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와구리체 TTF" pitchFamily="2" charset="-127"/>
                <a:ea typeface="와구리체 TTF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662073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5A948-D89A-B444-13C4-1B2EFB7D7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5323327-DFA8-445C-B0DC-326F9929D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89"/>
            <a:ext cx="9137768" cy="5116218"/>
          </a:xfrm>
          <a:prstGeom prst="rect">
            <a:avLst/>
          </a:prstGeom>
          <a:noFill/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CBA6974-651A-4591-BA55-E96393FA3765}"/>
              </a:ext>
            </a:extLst>
          </p:cNvPr>
          <p:cNvSpPr/>
          <p:nvPr/>
        </p:nvSpPr>
        <p:spPr>
          <a:xfrm>
            <a:off x="0" y="18789"/>
            <a:ext cx="9137768" cy="511621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61000">
                <a:schemeClr val="bg1">
                  <a:alpha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637E67-D784-05ED-DA4C-26A03BE77F13}"/>
              </a:ext>
            </a:extLst>
          </p:cNvPr>
          <p:cNvSpPr txBox="1"/>
          <p:nvPr/>
        </p:nvSpPr>
        <p:spPr>
          <a:xfrm>
            <a:off x="8294409" y="-316168"/>
            <a:ext cx="849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01_05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580290-1647-FF9D-B1F7-876FFF1F4CD7}"/>
              </a:ext>
            </a:extLst>
          </p:cNvPr>
          <p:cNvSpPr txBox="1"/>
          <p:nvPr/>
        </p:nvSpPr>
        <p:spPr>
          <a:xfrm>
            <a:off x="9170605" y="-15906"/>
            <a:ext cx="1512000" cy="207330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atinLnBrk="0"/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핵심정리</a:t>
            </a:r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BGM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함께 내용 제시 </a:t>
            </a:r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카드뉴스형 </a:t>
            </a:r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04D14E-D933-2D47-8470-370D17695CBB}"/>
              </a:ext>
            </a:extLst>
          </p:cNvPr>
          <p:cNvSpPr txBox="1"/>
          <p:nvPr/>
        </p:nvSpPr>
        <p:spPr>
          <a:xfrm>
            <a:off x="9170605" y="3231356"/>
            <a:ext cx="1512000" cy="207330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atinLnBrk="0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a12620224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C5944F-28C2-237C-FA42-BEDEF6962F2E}"/>
              </a:ext>
            </a:extLst>
          </p:cNvPr>
          <p:cNvSpPr/>
          <p:nvPr/>
        </p:nvSpPr>
        <p:spPr>
          <a:xfrm>
            <a:off x="6232" y="75939"/>
            <a:ext cx="1250073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오늘의 결론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4BC89C-6EF7-64D2-C33A-D45F159FD69C}"/>
              </a:ext>
            </a:extLst>
          </p:cNvPr>
          <p:cNvSpPr txBox="1"/>
          <p:nvPr/>
        </p:nvSpPr>
        <p:spPr>
          <a:xfrm>
            <a:off x="766317" y="622340"/>
            <a:ext cx="4995526" cy="604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0">
              <a:lnSpc>
                <a:spcPct val="120000"/>
              </a:lnSpc>
              <a:defRPr/>
            </a:pPr>
            <a:r>
              <a:rPr lang="ko-KR" altLang="en-US" sz="32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지역주택조합의 장점</a:t>
            </a:r>
            <a:endParaRPr lang="ko-KR" altLang="en-US" sz="32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EA1675B-4910-4A9A-BC2F-734C26CA5519}"/>
              </a:ext>
            </a:extLst>
          </p:cNvPr>
          <p:cNvGrpSpPr/>
          <p:nvPr/>
        </p:nvGrpSpPr>
        <p:grpSpPr>
          <a:xfrm>
            <a:off x="766317" y="1644435"/>
            <a:ext cx="5455723" cy="343988"/>
            <a:chOff x="945078" y="1453935"/>
            <a:chExt cx="5455723" cy="34398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1FCFCD3-992E-4AEC-EB76-2FE236C62068}"/>
                </a:ext>
              </a:extLst>
            </p:cNvPr>
            <p:cNvSpPr/>
            <p:nvPr/>
          </p:nvSpPr>
          <p:spPr>
            <a:xfrm>
              <a:off x="1294649" y="1496795"/>
              <a:ext cx="5106152" cy="2899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40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순수한 </a:t>
              </a:r>
              <a:r>
                <a:rPr lang="ko-KR" altLang="en-US" sz="1400" dirty="0" err="1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민간사업이므로</a:t>
              </a:r>
              <a:r>
                <a:rPr lang="ko-KR" altLang="en-US" sz="140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 분양가 산정 및 추진의 </a:t>
              </a:r>
              <a:r>
                <a:rPr lang="ko-KR" altLang="en-US" sz="140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자유가 보장됨</a:t>
              </a:r>
              <a:endParaRPr lang="ko-KR" altLang="en-US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861D9EA-EC93-DBE9-53FA-0B12A68B6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21" b="89881" l="6250" r="89803">
                          <a14:foregroundMark x1="18750" y1="30655" x2="33553" y2="312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5078" y="1453935"/>
              <a:ext cx="311227" cy="34398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AEAC392-9DEB-4D10-94E4-C4ACF9EE13C5}"/>
              </a:ext>
            </a:extLst>
          </p:cNvPr>
          <p:cNvGrpSpPr/>
          <p:nvPr/>
        </p:nvGrpSpPr>
        <p:grpSpPr>
          <a:xfrm>
            <a:off x="766317" y="2409425"/>
            <a:ext cx="5455723" cy="343988"/>
            <a:chOff x="945078" y="1946553"/>
            <a:chExt cx="5455723" cy="343988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9107EA8-4EAE-4A88-A052-E953FC9672E8}"/>
                </a:ext>
              </a:extLst>
            </p:cNvPr>
            <p:cNvSpPr/>
            <p:nvPr/>
          </p:nvSpPr>
          <p:spPr>
            <a:xfrm>
              <a:off x="1294649" y="1989413"/>
              <a:ext cx="5106152" cy="2899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40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비교적 적은 자금으로 서민의 내집 </a:t>
              </a:r>
              <a:r>
                <a:rPr lang="ko-KR" altLang="en-US" sz="140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마련이 용이함</a:t>
              </a: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1DC291A-3B14-4354-8E34-661B62582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21" b="89881" l="6250" r="89803">
                          <a14:foregroundMark x1="18750" y1="30655" x2="33553" y2="312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5078" y="1946553"/>
              <a:ext cx="311227" cy="343988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40A9B85-46F6-4ABD-80F2-D6B284A0B6D6}"/>
              </a:ext>
            </a:extLst>
          </p:cNvPr>
          <p:cNvGrpSpPr/>
          <p:nvPr/>
        </p:nvGrpSpPr>
        <p:grpSpPr>
          <a:xfrm>
            <a:off x="766317" y="3174415"/>
            <a:ext cx="5455723" cy="343988"/>
            <a:chOff x="945078" y="2430417"/>
            <a:chExt cx="5455723" cy="34398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F7D2AB1-4E3A-4C6E-8F47-2EEF85790F9D}"/>
                </a:ext>
              </a:extLst>
            </p:cNvPr>
            <p:cNvSpPr/>
            <p:nvPr/>
          </p:nvSpPr>
          <p:spPr>
            <a:xfrm>
              <a:off x="1294649" y="2473277"/>
              <a:ext cx="5106152" cy="2899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40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초기 조합가입금 정도만 현금이 투입되고 중도금이나 잔금은 모두 후불로 설계되어 당장의 목돈이 들어 </a:t>
              </a:r>
              <a:r>
                <a:rPr lang="ko-KR" altLang="en-US" sz="140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가지 않음</a:t>
              </a:r>
              <a:br>
                <a:rPr lang="en-US" altLang="ko-KR" sz="140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</a:br>
              <a:r>
                <a:rPr lang="en-US" altLang="ko-KR" sz="140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(</a:t>
              </a:r>
              <a:r>
                <a:rPr lang="ko-KR" altLang="en-US" sz="140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중도금 </a:t>
              </a:r>
              <a:r>
                <a:rPr lang="ko-KR" altLang="en-US" sz="140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및 잔금에 대한 대출이자는 후불로 처리됨</a:t>
              </a:r>
              <a:r>
                <a:rPr lang="en-US" altLang="ko-KR" sz="140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)</a:t>
              </a: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5CFDBEC-65F6-4B88-85A8-725DDBD20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21" b="89881" l="6250" r="89803">
                          <a14:foregroundMark x1="18750" y1="30655" x2="33553" y2="312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5078" y="2430417"/>
              <a:ext cx="311227" cy="34398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7424D19-3BDB-407A-B0C0-E398CBA9849B}"/>
              </a:ext>
            </a:extLst>
          </p:cNvPr>
          <p:cNvGrpSpPr/>
          <p:nvPr/>
        </p:nvGrpSpPr>
        <p:grpSpPr>
          <a:xfrm>
            <a:off x="766317" y="3939405"/>
            <a:ext cx="5596383" cy="343988"/>
            <a:chOff x="945078" y="1453935"/>
            <a:chExt cx="5596383" cy="34398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9C808E8-F568-425B-AAD3-C4BD25D3F5B5}"/>
                </a:ext>
              </a:extLst>
            </p:cNvPr>
            <p:cNvSpPr/>
            <p:nvPr/>
          </p:nvSpPr>
          <p:spPr>
            <a:xfrm>
              <a:off x="1294649" y="1496795"/>
              <a:ext cx="5246812" cy="2899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40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큰 어려움 없이 입주까지 진행되면 </a:t>
              </a:r>
              <a:r>
                <a:rPr lang="ko-KR" altLang="en-US" sz="140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조합원 분양가와 일반 분양가와의 </a:t>
              </a:r>
              <a:br>
                <a:rPr lang="en-US" altLang="ko-KR" sz="140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</a:br>
              <a:r>
                <a:rPr lang="ko-KR" altLang="en-US" sz="140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시세차익이 </a:t>
              </a:r>
              <a:r>
                <a:rPr lang="ko-KR" altLang="en-US" sz="140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거의 보장됨</a:t>
              </a:r>
              <a:endParaRPr lang="en-US" altLang="ko-KR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56CE564-BA9C-4DFD-8492-F3738796E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21" b="89881" l="6250" r="89803">
                          <a14:foregroundMark x1="18750" y1="30655" x2="33553" y2="312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5078" y="1453935"/>
              <a:ext cx="311227" cy="343988"/>
            </a:xfrm>
            <a:prstGeom prst="rect">
              <a:avLst/>
            </a:prstGeom>
          </p:spPr>
        </p:pic>
      </p:grpSp>
      <p:sp>
        <p:nvSpPr>
          <p:cNvPr id="27" name="사각형 설명선 26"/>
          <p:cNvSpPr/>
          <p:nvPr/>
        </p:nvSpPr>
        <p:spPr>
          <a:xfrm>
            <a:off x="6457482" y="636796"/>
            <a:ext cx="1797803" cy="1420604"/>
          </a:xfrm>
          <a:prstGeom prst="wedgeRectCallout">
            <a:avLst>
              <a:gd name="adj1" fmla="val -75575"/>
              <a:gd name="adj2" fmla="val 36862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외부검수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_0604)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개발 시 </a:t>
            </a:r>
            <a:r>
              <a:rPr lang="ko-KR" altLang="en-US" sz="1200" kern="1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단어잘림</a:t>
            </a: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없이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제시해 주세요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8" name="모서리가 둥근 사각형 설명선 27"/>
          <p:cNvSpPr/>
          <p:nvPr/>
        </p:nvSpPr>
        <p:spPr>
          <a:xfrm>
            <a:off x="4862343" y="649670"/>
            <a:ext cx="1247320" cy="800100"/>
          </a:xfrm>
          <a:prstGeom prst="wedgeRoundRectCallo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(0609): </a:t>
            </a:r>
            <a:r>
              <a:rPr lang="ko-KR" altLang="en-US" sz="1200"/>
              <a:t>수정완료</a:t>
            </a:r>
          </a:p>
        </p:txBody>
      </p:sp>
      <p:sp>
        <p:nvSpPr>
          <p:cNvPr id="29" name="모서리가 둥근 사각형 설명선 28"/>
          <p:cNvSpPr/>
          <p:nvPr/>
        </p:nvSpPr>
        <p:spPr>
          <a:xfrm>
            <a:off x="3945224" y="1609325"/>
            <a:ext cx="1247320" cy="800100"/>
          </a:xfrm>
          <a:prstGeom prst="wedgeRoundRectCallo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(0609): </a:t>
            </a:r>
            <a:r>
              <a:rPr lang="ko-KR" altLang="en-US" sz="1200"/>
              <a:t>수정완료</a:t>
            </a:r>
          </a:p>
        </p:txBody>
      </p:sp>
      <p:sp>
        <p:nvSpPr>
          <p:cNvPr id="30" name="모서리가 둥근 사각형 설명선 29"/>
          <p:cNvSpPr/>
          <p:nvPr/>
        </p:nvSpPr>
        <p:spPr>
          <a:xfrm>
            <a:off x="4568884" y="3139305"/>
            <a:ext cx="1247320" cy="800100"/>
          </a:xfrm>
          <a:prstGeom prst="wedgeRoundRectCallo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(0609): </a:t>
            </a:r>
            <a:r>
              <a:rPr lang="ko-KR" altLang="en-US" sz="1200"/>
              <a:t>수정완료</a:t>
            </a:r>
          </a:p>
        </p:txBody>
      </p:sp>
    </p:spTree>
    <p:extLst>
      <p:ext uri="{BB962C8B-B14F-4D97-AF65-F5344CB8AC3E}">
        <p14:creationId xmlns:p14="http://schemas.microsoft.com/office/powerpoint/2010/main" val="3526364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D551F-5D0C-5472-62E9-529409B33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29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EA962B-CBA2-BA4B-8B02-AF1D107E4B08}"/>
              </a:ext>
            </a:extLst>
          </p:cNvPr>
          <p:cNvSpPr txBox="1"/>
          <p:nvPr/>
        </p:nvSpPr>
        <p:spPr>
          <a:xfrm>
            <a:off x="292394" y="5197003"/>
            <a:ext cx="8851605" cy="277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성우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조합원으로서의 책임과 권리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,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사업의 불확실성 등을 종합적으로 고려해야 합니다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D4032B-42D6-B2AB-ABB8-0F1066E2E8E9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1272363771</a:t>
            </a:r>
            <a:endParaRPr lang="ko-KR" altLang="en-US" sz="10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79CCA7-0E07-ED74-1729-9E1DF06C9C67}"/>
              </a:ext>
            </a:extLst>
          </p:cNvPr>
          <p:cNvSpPr txBox="1"/>
          <p:nvPr/>
        </p:nvSpPr>
        <p:spPr>
          <a:xfrm>
            <a:off x="219074" y="407209"/>
            <a:ext cx="673417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조합원으로서의</a:t>
            </a:r>
            <a:endParaRPr lang="en-US" altLang="ko-KR" sz="40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r>
              <a:rPr lang="ko-KR" altLang="en-US" sz="40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책임</a:t>
            </a:r>
            <a:r>
              <a:rPr lang="en-US" altLang="ko-KR" sz="40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, </a:t>
            </a:r>
            <a:r>
              <a:rPr lang="ko-KR" altLang="en-US" sz="40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권리</a:t>
            </a:r>
            <a:r>
              <a:rPr lang="en-US" altLang="ko-KR" sz="40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, </a:t>
            </a:r>
            <a:r>
              <a:rPr lang="ko-KR" altLang="en-US" sz="40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사업의 </a:t>
            </a:r>
            <a:r>
              <a:rPr lang="ko-KR" altLang="en-US" sz="40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불확실성 등을 종합적으로 </a:t>
            </a:r>
            <a:r>
              <a:rPr lang="ko-KR" altLang="en-US" sz="40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고려</a:t>
            </a:r>
            <a:endParaRPr lang="ko-KR" altLang="en-US" sz="3600" dirty="0">
              <a:highlight>
                <a:srgbClr val="EB912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D7B840-9662-0045-6CB5-6E120E7D3DF1}"/>
              </a:ext>
            </a:extLst>
          </p:cNvPr>
          <p:cNvSpPr txBox="1"/>
          <p:nvPr/>
        </p:nvSpPr>
        <p:spPr>
          <a:xfrm>
            <a:off x="3661918" y="276404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3856543" y="137964"/>
            <a:ext cx="1247320" cy="800100"/>
          </a:xfrm>
          <a:prstGeom prst="wedgeRoundRectCallo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(0609): </a:t>
            </a:r>
            <a:r>
              <a:rPr lang="ko-KR" altLang="en-US" sz="1200"/>
              <a:t>수정완료</a:t>
            </a:r>
          </a:p>
        </p:txBody>
      </p:sp>
    </p:spTree>
    <p:extLst>
      <p:ext uri="{BB962C8B-B14F-4D97-AF65-F5344CB8AC3E}">
        <p14:creationId xmlns:p14="http://schemas.microsoft.com/office/powerpoint/2010/main" val="12746819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5A948-D89A-B444-13C4-1B2EFB7D7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91E0D43-37DA-4BC7-BC92-D0EFB48E9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0787" cy="514350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92CA500C-4939-4FCD-B851-E1633A9FADC8}"/>
              </a:ext>
            </a:extLst>
          </p:cNvPr>
          <p:cNvSpPr/>
          <p:nvPr/>
        </p:nvSpPr>
        <p:spPr>
          <a:xfrm>
            <a:off x="0" y="0"/>
            <a:ext cx="9137768" cy="513500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61000">
                <a:schemeClr val="bg1">
                  <a:alpha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637E67-D784-05ED-DA4C-26A03BE77F13}"/>
              </a:ext>
            </a:extLst>
          </p:cNvPr>
          <p:cNvSpPr txBox="1"/>
          <p:nvPr/>
        </p:nvSpPr>
        <p:spPr>
          <a:xfrm>
            <a:off x="8294409" y="-316168"/>
            <a:ext cx="849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01_05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580290-1647-FF9D-B1F7-876FFF1F4CD7}"/>
              </a:ext>
            </a:extLst>
          </p:cNvPr>
          <p:cNvSpPr txBox="1"/>
          <p:nvPr/>
        </p:nvSpPr>
        <p:spPr>
          <a:xfrm>
            <a:off x="9170605" y="-15906"/>
            <a:ext cx="1512000" cy="207330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atinLnBrk="0"/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핵심정리</a:t>
            </a:r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BGM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함께 내용 제시 </a:t>
            </a:r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카드뉴스형 </a:t>
            </a:r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04D14E-D933-2D47-8470-370D17695CBB}"/>
              </a:ext>
            </a:extLst>
          </p:cNvPr>
          <p:cNvSpPr txBox="1"/>
          <p:nvPr/>
        </p:nvSpPr>
        <p:spPr>
          <a:xfrm>
            <a:off x="9170605" y="3231356"/>
            <a:ext cx="1512000" cy="207330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atinLnBrk="0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1482128375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C5944F-28C2-237C-FA42-BEDEF6962F2E}"/>
              </a:ext>
            </a:extLst>
          </p:cNvPr>
          <p:cNvSpPr/>
          <p:nvPr/>
        </p:nvSpPr>
        <p:spPr>
          <a:xfrm>
            <a:off x="6232" y="75939"/>
            <a:ext cx="1250073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오늘의 결론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4BC89C-6EF7-64D2-C33A-D45F159FD69C}"/>
              </a:ext>
            </a:extLst>
          </p:cNvPr>
          <p:cNvSpPr txBox="1"/>
          <p:nvPr/>
        </p:nvSpPr>
        <p:spPr>
          <a:xfrm>
            <a:off x="766317" y="622340"/>
            <a:ext cx="4995526" cy="604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0">
              <a:lnSpc>
                <a:spcPct val="120000"/>
              </a:lnSpc>
              <a:defRPr/>
            </a:pPr>
            <a:r>
              <a:rPr lang="ko-KR" altLang="en-US" sz="32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지역주택조합의 단점</a:t>
            </a:r>
            <a:endParaRPr lang="ko-KR" altLang="en-US" sz="32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EA1675B-4910-4A9A-BC2F-734C26CA5519}"/>
              </a:ext>
            </a:extLst>
          </p:cNvPr>
          <p:cNvGrpSpPr/>
          <p:nvPr/>
        </p:nvGrpSpPr>
        <p:grpSpPr>
          <a:xfrm>
            <a:off x="766317" y="1644435"/>
            <a:ext cx="5455723" cy="343988"/>
            <a:chOff x="945078" y="1453935"/>
            <a:chExt cx="5455723" cy="34398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1FCFCD3-992E-4AEC-EB76-2FE236C62068}"/>
                </a:ext>
              </a:extLst>
            </p:cNvPr>
            <p:cNvSpPr/>
            <p:nvPr/>
          </p:nvSpPr>
          <p:spPr>
            <a:xfrm>
              <a:off x="1294649" y="1496795"/>
              <a:ext cx="5106152" cy="2899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40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재개발 등 정비사업에 비해 최종 동의 요건이 </a:t>
              </a:r>
              <a:r>
                <a:rPr lang="ko-KR" altLang="en-US" sz="140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까다롭기 때문에</a:t>
              </a:r>
              <a:br>
                <a:rPr lang="en-US" altLang="ko-KR" sz="140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</a:br>
              <a:r>
                <a:rPr lang="ko-KR" altLang="en-US" sz="140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성공확률이 </a:t>
              </a:r>
              <a:r>
                <a:rPr lang="ko-KR" altLang="en-US" sz="140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떨어짐</a:t>
              </a: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861D9EA-EC93-DBE9-53FA-0B12A68B6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21" b="89881" l="6250" r="89803">
                          <a14:foregroundMark x1="18750" y1="30655" x2="33553" y2="312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5078" y="1453935"/>
              <a:ext cx="311227" cy="34398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AEAC392-9DEB-4D10-94E4-C4ACF9EE13C5}"/>
              </a:ext>
            </a:extLst>
          </p:cNvPr>
          <p:cNvGrpSpPr/>
          <p:nvPr/>
        </p:nvGrpSpPr>
        <p:grpSpPr>
          <a:xfrm>
            <a:off x="766317" y="2409425"/>
            <a:ext cx="5455723" cy="343988"/>
            <a:chOff x="945078" y="1946553"/>
            <a:chExt cx="5455723" cy="343988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9107EA8-4EAE-4A88-A052-E953FC9672E8}"/>
                </a:ext>
              </a:extLst>
            </p:cNvPr>
            <p:cNvSpPr/>
            <p:nvPr/>
          </p:nvSpPr>
          <p:spPr>
            <a:xfrm>
              <a:off x="1294649" y="1989413"/>
              <a:ext cx="5106152" cy="2899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40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인허가 등의 </a:t>
              </a:r>
              <a:r>
                <a:rPr lang="ko-KR" altLang="en-US" sz="140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행정관서의 통제가 약해 </a:t>
              </a:r>
              <a:r>
                <a:rPr lang="ko-KR" altLang="en-US" sz="140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비리 발생확률이 높음</a:t>
              </a: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1DC291A-3B14-4354-8E34-661B62582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21" b="89881" l="6250" r="89803">
                          <a14:foregroundMark x1="18750" y1="30655" x2="33553" y2="312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5078" y="1946553"/>
              <a:ext cx="311227" cy="343988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40A9B85-46F6-4ABD-80F2-D6B284A0B6D6}"/>
              </a:ext>
            </a:extLst>
          </p:cNvPr>
          <p:cNvGrpSpPr/>
          <p:nvPr/>
        </p:nvGrpSpPr>
        <p:grpSpPr>
          <a:xfrm>
            <a:off x="766317" y="3174415"/>
            <a:ext cx="5455723" cy="343988"/>
            <a:chOff x="945078" y="2430417"/>
            <a:chExt cx="5455723" cy="34398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F7D2AB1-4E3A-4C6E-8F47-2EEF85790F9D}"/>
                </a:ext>
              </a:extLst>
            </p:cNvPr>
            <p:cNvSpPr/>
            <p:nvPr/>
          </p:nvSpPr>
          <p:spPr>
            <a:xfrm>
              <a:off x="1294649" y="2473277"/>
              <a:ext cx="5106152" cy="2899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40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사업추진 무산 시 아무것도 </a:t>
              </a:r>
              <a:r>
                <a:rPr lang="ko-KR" altLang="en-US" sz="140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남지 않음</a:t>
              </a:r>
              <a:endParaRPr lang="en-US" altLang="ko-KR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5CFDBEC-65F6-4B88-85A8-725DDBD20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21" b="89881" l="6250" r="89803">
                          <a14:foregroundMark x1="18750" y1="30655" x2="33553" y2="312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5078" y="2430417"/>
              <a:ext cx="311227" cy="34398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7424D19-3BDB-407A-B0C0-E398CBA9849B}"/>
              </a:ext>
            </a:extLst>
          </p:cNvPr>
          <p:cNvGrpSpPr/>
          <p:nvPr/>
        </p:nvGrpSpPr>
        <p:grpSpPr>
          <a:xfrm>
            <a:off x="766317" y="3939405"/>
            <a:ext cx="5455723" cy="343988"/>
            <a:chOff x="945078" y="1453935"/>
            <a:chExt cx="5455723" cy="34398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9C808E8-F568-425B-AAD3-C4BD25D3F5B5}"/>
                </a:ext>
              </a:extLst>
            </p:cNvPr>
            <p:cNvSpPr/>
            <p:nvPr/>
          </p:nvSpPr>
          <p:spPr>
            <a:xfrm>
              <a:off x="1294649" y="1496795"/>
              <a:ext cx="5106152" cy="2899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40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공정거래위원회 조사에 따르면 </a:t>
              </a:r>
              <a:r>
                <a:rPr lang="ko-KR" altLang="en-US" sz="140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지역주택조합을 결성하여</a:t>
              </a:r>
              <a:br>
                <a:rPr lang="en-US" altLang="ko-KR" sz="140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</a:br>
              <a:r>
                <a:rPr lang="ko-KR" altLang="en-US" sz="140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입주에 </a:t>
              </a:r>
              <a:r>
                <a:rPr lang="ko-KR" altLang="en-US" sz="140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이르는 비율이 약 </a:t>
              </a:r>
              <a:r>
                <a:rPr lang="en-US" altLang="ko-KR" sz="140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25% </a:t>
              </a:r>
              <a:r>
                <a:rPr lang="ko-KR" altLang="en-US" sz="140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이하라는 통계 결과가 있음</a:t>
              </a:r>
              <a:endParaRPr lang="en-US" altLang="ko-KR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56CE564-BA9C-4DFD-8492-F3738796E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21" b="89881" l="6250" r="89803">
                          <a14:foregroundMark x1="18750" y1="30655" x2="33553" y2="312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5078" y="1453935"/>
              <a:ext cx="311227" cy="343988"/>
            </a:xfrm>
            <a:prstGeom prst="rect">
              <a:avLst/>
            </a:prstGeom>
          </p:spPr>
        </p:pic>
      </p:grpSp>
      <p:cxnSp>
        <p:nvCxnSpPr>
          <p:cNvPr id="7" name="직선 화살표 연결선 6"/>
          <p:cNvCxnSpPr/>
          <p:nvPr/>
        </p:nvCxnSpPr>
        <p:spPr>
          <a:xfrm flipH="1">
            <a:off x="5548393" y="1557580"/>
            <a:ext cx="213450" cy="49982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>
            <a:off x="5243593" y="3861489"/>
            <a:ext cx="213450" cy="49982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 설명선 28"/>
          <p:cNvSpPr/>
          <p:nvPr/>
        </p:nvSpPr>
        <p:spPr>
          <a:xfrm>
            <a:off x="6457482" y="636796"/>
            <a:ext cx="1797803" cy="1420604"/>
          </a:xfrm>
          <a:prstGeom prst="wedgeRectCallout">
            <a:avLst>
              <a:gd name="adj1" fmla="val -75575"/>
              <a:gd name="adj2" fmla="val 36862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외부검수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_0604)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아랫줄로 내려주세요</a:t>
            </a:r>
            <a:endParaRPr lang="en-US" altLang="ko-KR" sz="1200" kern="1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30" name="사각형 설명선 29"/>
          <p:cNvSpPr/>
          <p:nvPr/>
        </p:nvSpPr>
        <p:spPr>
          <a:xfrm>
            <a:off x="6710621" y="2847405"/>
            <a:ext cx="1797803" cy="1420604"/>
          </a:xfrm>
          <a:prstGeom prst="wedgeRectCallout">
            <a:avLst>
              <a:gd name="adj1" fmla="val -75575"/>
              <a:gd name="adj2" fmla="val 36862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외부검수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_0604)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아랫줄로 내려주세요</a:t>
            </a:r>
            <a:endParaRPr lang="en-US" altLang="ko-KR" sz="1200" kern="1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3996273" y="2817225"/>
            <a:ext cx="1247320" cy="800100"/>
          </a:xfrm>
          <a:prstGeom prst="wedgeRoundRectCallo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(0609): 2</a:t>
            </a:r>
            <a:r>
              <a:rPr lang="ko-KR" altLang="en-US" sz="1200"/>
              <a:t>건 수정완료</a:t>
            </a:r>
          </a:p>
        </p:txBody>
      </p:sp>
    </p:spTree>
    <p:extLst>
      <p:ext uri="{BB962C8B-B14F-4D97-AF65-F5344CB8AC3E}">
        <p14:creationId xmlns:p14="http://schemas.microsoft.com/office/powerpoint/2010/main" val="20254450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5A948-D89A-B444-13C4-1B2EFB7D7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2B6BE885-C4EC-4AF2-BD86-C418AEB08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" y="-1"/>
            <a:ext cx="9129575" cy="51448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637E67-D784-05ED-DA4C-26A03BE77F13}"/>
              </a:ext>
            </a:extLst>
          </p:cNvPr>
          <p:cNvSpPr txBox="1"/>
          <p:nvPr/>
        </p:nvSpPr>
        <p:spPr>
          <a:xfrm>
            <a:off x="8294409" y="-316168"/>
            <a:ext cx="849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01_05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580290-1647-FF9D-B1F7-876FFF1F4CD7}"/>
              </a:ext>
            </a:extLst>
          </p:cNvPr>
          <p:cNvSpPr txBox="1"/>
          <p:nvPr/>
        </p:nvSpPr>
        <p:spPr>
          <a:xfrm>
            <a:off x="9170605" y="-15906"/>
            <a:ext cx="1512000" cy="207330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atinLnBrk="0"/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핵심정리</a:t>
            </a:r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BGM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함께 내용 제시 </a:t>
            </a:r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카드뉴스형 </a:t>
            </a:r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04D14E-D933-2D47-8470-370D17695CBB}"/>
              </a:ext>
            </a:extLst>
          </p:cNvPr>
          <p:cNvSpPr txBox="1"/>
          <p:nvPr/>
        </p:nvSpPr>
        <p:spPr>
          <a:xfrm>
            <a:off x="9183088" y="3231356"/>
            <a:ext cx="1512000" cy="207330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atinLnBrk="0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jv13157519</a:t>
            </a:r>
          </a:p>
          <a:p>
            <a:pPr latinLnBrk="0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1315124294</a:t>
            </a:r>
          </a:p>
          <a:p>
            <a:pPr latinLnBrk="0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1362676166</a:t>
            </a:r>
          </a:p>
          <a:p>
            <a:pPr latinLnBrk="0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1062346726</a:t>
            </a:r>
          </a:p>
          <a:p>
            <a:pPr latinLnBrk="0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672429432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C5944F-28C2-237C-FA42-BEDEF6962F2E}"/>
              </a:ext>
            </a:extLst>
          </p:cNvPr>
          <p:cNvSpPr/>
          <p:nvPr/>
        </p:nvSpPr>
        <p:spPr>
          <a:xfrm>
            <a:off x="6232" y="75939"/>
            <a:ext cx="1250073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오늘의 결론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087D1B-EA55-416D-B2E6-91936BC1680D}"/>
              </a:ext>
            </a:extLst>
          </p:cNvPr>
          <p:cNvSpPr txBox="1"/>
          <p:nvPr/>
        </p:nvSpPr>
        <p:spPr>
          <a:xfrm>
            <a:off x="372717" y="719396"/>
            <a:ext cx="8398565" cy="105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latinLnBrk="0">
              <a:lnSpc>
                <a:spcPct val="120000"/>
              </a:lnSpc>
              <a:defRPr/>
            </a:pPr>
            <a:r>
              <a:rPr lang="ko-KR" altLang="en-US" sz="60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지역주택조합의 성공 요인</a:t>
            </a:r>
            <a:endParaRPr lang="ko-KR" altLang="en-US" sz="60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BE230F-E177-4095-BC0B-B087B0B3544E}"/>
              </a:ext>
            </a:extLst>
          </p:cNvPr>
          <p:cNvSpPr/>
          <p:nvPr/>
        </p:nvSpPr>
        <p:spPr>
          <a:xfrm>
            <a:off x="372718" y="3612356"/>
            <a:ext cx="1913282" cy="626270"/>
          </a:xfrm>
          <a:prstGeom prst="rect">
            <a:avLst/>
          </a:prstGeom>
          <a:solidFill>
            <a:srgbClr val="1F3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부동산 경기의</a:t>
            </a:r>
            <a:br>
              <a:rPr lang="en-US" altLang="ko-KR" sz="180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</a:br>
            <a:r>
              <a:rPr lang="ko-KR" altLang="en-US" sz="180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활성화</a:t>
            </a:r>
            <a:endParaRPr lang="ko-KR" altLang="en-US" sz="1800" dirty="0">
              <a:solidFill>
                <a:schemeClr val="bg1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99F4BD9-2265-4338-935A-E90EA5806F79}"/>
              </a:ext>
            </a:extLst>
          </p:cNvPr>
          <p:cNvSpPr/>
          <p:nvPr/>
        </p:nvSpPr>
        <p:spPr>
          <a:xfrm>
            <a:off x="2594853" y="3612356"/>
            <a:ext cx="1913282" cy="626270"/>
          </a:xfrm>
          <a:prstGeom prst="rect">
            <a:avLst/>
          </a:prstGeom>
          <a:solidFill>
            <a:srgbClr val="1F3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조합의 투명성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24D2293-0FA5-4B99-A43E-15594CF01035}"/>
              </a:ext>
            </a:extLst>
          </p:cNvPr>
          <p:cNvSpPr/>
          <p:nvPr/>
        </p:nvSpPr>
        <p:spPr>
          <a:xfrm>
            <a:off x="4816988" y="3612356"/>
            <a:ext cx="1913282" cy="626270"/>
          </a:xfrm>
          <a:prstGeom prst="rect">
            <a:avLst/>
          </a:prstGeom>
          <a:solidFill>
            <a:srgbClr val="1F3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조합원의</a:t>
            </a:r>
            <a:endParaRPr lang="en-US" altLang="ko-KR" sz="1800" dirty="0">
              <a:solidFill>
                <a:schemeClr val="bg1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  <a:p>
            <a:pPr algn="ctr"/>
            <a:r>
              <a:rPr lang="ko-KR" altLang="en-US" sz="18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참여 의지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D6618E7-8145-4C33-BDF7-9D302D0F5357}"/>
              </a:ext>
            </a:extLst>
          </p:cNvPr>
          <p:cNvSpPr/>
          <p:nvPr/>
        </p:nvSpPr>
        <p:spPr>
          <a:xfrm>
            <a:off x="7039123" y="3612356"/>
            <a:ext cx="1913282" cy="626270"/>
          </a:xfrm>
          <a:prstGeom prst="rect">
            <a:avLst/>
          </a:prstGeom>
          <a:solidFill>
            <a:srgbClr val="1F3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해당 지역의</a:t>
            </a:r>
            <a:endParaRPr lang="en-US" altLang="ko-KR" sz="1800" dirty="0">
              <a:solidFill>
                <a:schemeClr val="bg1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  <a:p>
            <a:pPr algn="ctr"/>
            <a:r>
              <a:rPr lang="ko-KR" altLang="en-US" sz="18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사업성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9F08A74-C06C-4788-A986-0D5A6D777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649" y="2305460"/>
            <a:ext cx="1593959" cy="13068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CA49CA1-E6B0-49D6-8E28-FBB63688A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06" y="2193108"/>
            <a:ext cx="1292398" cy="136340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F7CD431-9176-406E-ADA8-93B01373D8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3040" y="2210429"/>
            <a:ext cx="1396908" cy="132876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258E284-4012-4544-B25B-8C46024FA1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764" y="2100952"/>
            <a:ext cx="1511999" cy="1438243"/>
          </a:xfrm>
          <a:prstGeom prst="rect">
            <a:avLst/>
          </a:prstGeom>
        </p:spPr>
      </p:pic>
      <p:sp>
        <p:nvSpPr>
          <p:cNvPr id="17" name="사각형 설명선 16"/>
          <p:cNvSpPr/>
          <p:nvPr/>
        </p:nvSpPr>
        <p:spPr>
          <a:xfrm>
            <a:off x="-404732" y="4510526"/>
            <a:ext cx="1797803" cy="1420604"/>
          </a:xfrm>
          <a:prstGeom prst="wedgeRectCallout">
            <a:avLst>
              <a:gd name="adj1" fmla="val 66236"/>
              <a:gd name="adj2" fmla="val -73871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외부검수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_0604)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활성화된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부동산 경기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OR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부동산 경기의 활성화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적절한 것으로 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수정해 주세요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1182336" y="4710733"/>
            <a:ext cx="1247320" cy="800100"/>
          </a:xfrm>
          <a:prstGeom prst="wedgeRoundRectCallo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(0609): </a:t>
            </a:r>
            <a:r>
              <a:rPr lang="ko-KR" altLang="en-US" sz="1200"/>
              <a:t>수정완료</a:t>
            </a:r>
          </a:p>
        </p:txBody>
      </p:sp>
    </p:spTree>
    <p:extLst>
      <p:ext uri="{BB962C8B-B14F-4D97-AF65-F5344CB8AC3E}">
        <p14:creationId xmlns:p14="http://schemas.microsoft.com/office/powerpoint/2010/main" val="825330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5A948-D89A-B444-13C4-1B2EFB7D7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196BE81-E4F0-47EA-A4D7-85F19A51A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86"/>
            <a:ext cx="9137768" cy="512891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85C2AFA-C4B4-4AA3-A3E7-9C9B7EC0A692}"/>
              </a:ext>
            </a:extLst>
          </p:cNvPr>
          <p:cNvSpPr/>
          <p:nvPr/>
        </p:nvSpPr>
        <p:spPr>
          <a:xfrm>
            <a:off x="0" y="0"/>
            <a:ext cx="9137768" cy="513500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61000">
                <a:schemeClr val="bg1">
                  <a:alpha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2E0D9D5-F5A4-4FFF-A999-61F825DE0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31" b="91304" l="8696" r="94686">
                        <a14:foregroundMark x1="41546" y1="7246" x2="18357" y2="25604"/>
                        <a14:foregroundMark x1="18357" y1="25604" x2="12077" y2="50242"/>
                        <a14:foregroundMark x1="12077" y1="50242" x2="20773" y2="76329"/>
                        <a14:foregroundMark x1="20773" y1="76329" x2="48309" y2="87923"/>
                        <a14:foregroundMark x1="48309" y1="87923" x2="73430" y2="83092"/>
                        <a14:foregroundMark x1="73430" y1="83092" x2="85024" y2="62319"/>
                        <a14:foregroundMark x1="85024" y1="62319" x2="89372" y2="37198"/>
                        <a14:foregroundMark x1="89372" y1="37198" x2="68116" y2="11111"/>
                        <a14:foregroundMark x1="68116" y1="11111" x2="61836" y2="10628"/>
                        <a14:foregroundMark x1="90821" y1="42029" x2="90338" y2="62802"/>
                        <a14:foregroundMark x1="60870" y1="5314" x2="63768" y2="6280"/>
                        <a14:foregroundMark x1="92754" y1="37198" x2="94686" y2="57005"/>
                        <a14:foregroundMark x1="59903" y1="91787" x2="47826" y2="91787"/>
                        <a14:foregroundMark x1="8696" y1="37681" x2="10628" y2="560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58969" y="1371900"/>
            <a:ext cx="1971675" cy="19716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637E67-D784-05ED-DA4C-26A03BE77F13}"/>
              </a:ext>
            </a:extLst>
          </p:cNvPr>
          <p:cNvSpPr txBox="1"/>
          <p:nvPr/>
        </p:nvSpPr>
        <p:spPr>
          <a:xfrm>
            <a:off x="8294409" y="-316168"/>
            <a:ext cx="849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01_05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580290-1647-FF9D-B1F7-876FFF1F4CD7}"/>
              </a:ext>
            </a:extLst>
          </p:cNvPr>
          <p:cNvSpPr txBox="1"/>
          <p:nvPr/>
        </p:nvSpPr>
        <p:spPr>
          <a:xfrm>
            <a:off x="9170605" y="-15906"/>
            <a:ext cx="1512000" cy="207330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atinLnBrk="0"/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핵심정리</a:t>
            </a:r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BGM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함께 내용 제시 </a:t>
            </a:r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카드뉴스형 </a:t>
            </a:r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04D14E-D933-2D47-8470-370D17695CBB}"/>
              </a:ext>
            </a:extLst>
          </p:cNvPr>
          <p:cNvSpPr txBox="1"/>
          <p:nvPr/>
        </p:nvSpPr>
        <p:spPr>
          <a:xfrm>
            <a:off x="9183088" y="3231356"/>
            <a:ext cx="1512000" cy="207330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atinLnBrk="0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1272363771</a:t>
            </a:r>
          </a:p>
          <a:p>
            <a:pPr latinLnBrk="0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1317104200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C5944F-28C2-237C-FA42-BEDEF6962F2E}"/>
              </a:ext>
            </a:extLst>
          </p:cNvPr>
          <p:cNvSpPr/>
          <p:nvPr/>
        </p:nvSpPr>
        <p:spPr>
          <a:xfrm>
            <a:off x="6232" y="75939"/>
            <a:ext cx="1250073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오늘의 결론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14320B-57CC-4ED4-B40C-02BA6A65C051}"/>
              </a:ext>
            </a:extLst>
          </p:cNvPr>
          <p:cNvSpPr txBox="1"/>
          <p:nvPr/>
        </p:nvSpPr>
        <p:spPr>
          <a:xfrm>
            <a:off x="246256" y="689988"/>
            <a:ext cx="9177338" cy="2530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0">
              <a:lnSpc>
                <a:spcPct val="120000"/>
              </a:lnSpc>
              <a:defRPr/>
            </a:pPr>
            <a:r>
              <a:rPr lang="ko-KR" altLang="en-US" sz="60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성공률이 </a:t>
            </a:r>
            <a:r>
              <a:rPr lang="en-US" altLang="ko-KR" sz="80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25% </a:t>
            </a:r>
            <a:r>
              <a:rPr lang="ko-KR" altLang="en-US" sz="80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이하</a:t>
            </a:r>
            <a:r>
              <a:rPr lang="ko-KR" altLang="en-US" sz="60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인</a:t>
            </a:r>
            <a:endParaRPr lang="en-US" altLang="ko-KR" sz="60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pPr defTabSz="914400" latinLnBrk="0">
              <a:lnSpc>
                <a:spcPct val="120000"/>
              </a:lnSpc>
              <a:defRPr/>
            </a:pPr>
            <a:r>
              <a:rPr lang="ko-KR" altLang="en-US" sz="60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비즈니스라면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03D795-57FF-4795-B8C0-A435CFE941CF}"/>
              </a:ext>
            </a:extLst>
          </p:cNvPr>
          <p:cNvSpPr txBox="1"/>
          <p:nvPr/>
        </p:nvSpPr>
        <p:spPr>
          <a:xfrm>
            <a:off x="166687" y="3332883"/>
            <a:ext cx="8810625" cy="1373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 latinLnBrk="0">
              <a:lnSpc>
                <a:spcPct val="120000"/>
              </a:lnSpc>
              <a:defRPr/>
            </a:pPr>
            <a:r>
              <a:rPr lang="ko-KR" altLang="en-US" sz="80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highlight>
                  <a:srgbClr val="0000FF"/>
                </a:highlight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투자 기각이 원칙</a:t>
            </a:r>
          </a:p>
        </p:txBody>
      </p:sp>
    </p:spTree>
    <p:extLst>
      <p:ext uri="{BB962C8B-B14F-4D97-AF65-F5344CB8AC3E}">
        <p14:creationId xmlns:p14="http://schemas.microsoft.com/office/powerpoint/2010/main" val="2952572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D551F-5D0C-5472-62E9-529409B33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0" cy="51554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EA962B-CBA2-BA4B-8B02-AF1D107E4B08}"/>
              </a:ext>
            </a:extLst>
          </p:cNvPr>
          <p:cNvSpPr txBox="1"/>
          <p:nvPr/>
        </p:nvSpPr>
        <p:spPr>
          <a:xfrm>
            <a:off x="292394" y="5197003"/>
            <a:ext cx="8851605" cy="277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성우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현명한 판단을 위해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투자 결정 시 고려해야 할 핵심 요소들을 반드시 분석해 보겠습니다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D4032B-42D6-B2AB-ABB8-0F1066E2E8E9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-</a:t>
            </a:r>
            <a:endParaRPr lang="ko-KR" altLang="en-US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9CCA7-0E07-ED74-1729-9E1DF06C9C67}"/>
              </a:ext>
            </a:extLst>
          </p:cNvPr>
          <p:cNvSpPr txBox="1"/>
          <p:nvPr/>
        </p:nvSpPr>
        <p:spPr>
          <a:xfrm>
            <a:off x="292394" y="3698791"/>
            <a:ext cx="84991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spc="-113" dirty="0">
                <a:ln>
                  <a:solidFill>
                    <a:schemeClr val="bg1"/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투자 결정 시 고려해야 할 핵심 요소</a:t>
            </a:r>
            <a:endParaRPr lang="ko-KR" altLang="en-US" sz="3600" dirty="0">
              <a:ln>
                <a:solidFill>
                  <a:schemeClr val="bg1"/>
                </a:solidFill>
              </a:ln>
              <a:highlight>
                <a:srgbClr val="EB912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293E8B-AEDC-C0F6-DFEE-0AE735AE20C7}"/>
              </a:ext>
            </a:extLst>
          </p:cNvPr>
          <p:cNvSpPr txBox="1"/>
          <p:nvPr/>
        </p:nvSpPr>
        <p:spPr>
          <a:xfrm>
            <a:off x="2748193" y="3104055"/>
            <a:ext cx="35875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spc="-113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현명한 판단을 </a:t>
            </a:r>
            <a:r>
              <a:rPr lang="ko-KR" altLang="en-US" sz="2800" spc="-113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위해</a:t>
            </a:r>
            <a:endParaRPr lang="ko-KR" altLang="en-US" sz="2400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7B840-9662-0045-6CB5-6E120E7D3DF1}"/>
              </a:ext>
            </a:extLst>
          </p:cNvPr>
          <p:cNvSpPr txBox="1"/>
          <p:nvPr/>
        </p:nvSpPr>
        <p:spPr>
          <a:xfrm>
            <a:off x="2716986" y="3234860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C76D4D-8DD6-581A-922C-B88C324B302C}"/>
              </a:ext>
            </a:extLst>
          </p:cNvPr>
          <p:cNvSpPr txBox="1"/>
          <p:nvPr/>
        </p:nvSpPr>
        <p:spPr>
          <a:xfrm>
            <a:off x="514597" y="3702818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사각형 설명선 9"/>
          <p:cNvSpPr/>
          <p:nvPr/>
        </p:nvSpPr>
        <p:spPr>
          <a:xfrm>
            <a:off x="6697471" y="4764213"/>
            <a:ext cx="1797803" cy="1420604"/>
          </a:xfrm>
          <a:prstGeom prst="wedgeRectCallou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외부검수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_0604)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~</a:t>
            </a: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분석해 보겠습니다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4472215" y="2262391"/>
            <a:ext cx="1247320" cy="800100"/>
          </a:xfrm>
          <a:prstGeom prst="wedgeRoundRectCallo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(0609): </a:t>
            </a:r>
            <a:r>
              <a:rPr lang="ko-KR" altLang="en-US" sz="1200"/>
              <a:t>수정완료</a:t>
            </a:r>
          </a:p>
        </p:txBody>
      </p:sp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FB417C4E-F79F-8059-D678-0D636D127AF1}"/>
              </a:ext>
            </a:extLst>
          </p:cNvPr>
          <p:cNvSpPr/>
          <p:nvPr/>
        </p:nvSpPr>
        <p:spPr>
          <a:xfrm>
            <a:off x="8012873" y="4067520"/>
            <a:ext cx="1146730" cy="719879"/>
          </a:xfrm>
          <a:prstGeom prst="wedgeRectCallout">
            <a:avLst>
              <a:gd name="adj1" fmla="val -67452"/>
              <a:gd name="adj2" fmla="val 95851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 err="1"/>
              <a:t>엘릭스</a:t>
            </a:r>
            <a:r>
              <a:rPr lang="en-US" altLang="ko-KR" sz="1200" dirty="0"/>
              <a:t>(0609)</a:t>
            </a:r>
          </a:p>
          <a:p>
            <a:pPr algn="ctr"/>
            <a:r>
              <a:rPr lang="ko-KR" altLang="en-US" sz="1200" dirty="0"/>
              <a:t>수정 완료</a:t>
            </a:r>
          </a:p>
        </p:txBody>
      </p:sp>
    </p:spTree>
    <p:extLst>
      <p:ext uri="{BB962C8B-B14F-4D97-AF65-F5344CB8AC3E}">
        <p14:creationId xmlns:p14="http://schemas.microsoft.com/office/powerpoint/2010/main" val="3620576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3CAF50-3DA2-1CAE-DB9C-EB83A3C8E9BE}"/>
              </a:ext>
            </a:extLst>
          </p:cNvPr>
          <p:cNvSpPr txBox="1"/>
          <p:nvPr/>
        </p:nvSpPr>
        <p:spPr>
          <a:xfrm>
            <a:off x="8294409" y="-316168"/>
            <a:ext cx="849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01_02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EB93C4-8A03-D96F-759E-1018CF893E7C}"/>
              </a:ext>
            </a:extLst>
          </p:cNvPr>
          <p:cNvSpPr txBox="1"/>
          <p:nvPr/>
        </p:nvSpPr>
        <p:spPr>
          <a:xfrm>
            <a:off x="9170605" y="-15907"/>
            <a:ext cx="1512000" cy="292807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atinLnBrk="0"/>
            <a:r>
              <a:rPr lang="ko-KR" altLang="en-US" sz="1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본학습</a:t>
            </a:r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BGM+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모션그래픽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소주제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간지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5AE299-F5CC-4B72-E8B9-496B1B9A7BBB}"/>
              </a:ext>
            </a:extLst>
          </p:cNvPr>
          <p:cNvSpPr txBox="1"/>
          <p:nvPr/>
        </p:nvSpPr>
        <p:spPr>
          <a:xfrm>
            <a:off x="9170605" y="3247540"/>
            <a:ext cx="151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#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54380" y="1563454"/>
            <a:ext cx="5280660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latinLnBrk="0">
              <a:defRPr/>
            </a:pPr>
            <a:r>
              <a:rPr lang="ko-KR" altLang="en-US" sz="45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와구리체 TTF" pitchFamily="2" charset="-127"/>
                <a:ea typeface="와구리체 TTF" pitchFamily="2" charset="-127"/>
              </a:rPr>
              <a:t>지역주택조합</a:t>
            </a:r>
            <a:r>
              <a:rPr lang="en-US" altLang="ko-KR" sz="45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와구리체 TTF" pitchFamily="2" charset="-127"/>
                <a:ea typeface="와구리체 TTF" pitchFamily="2" charset="-127"/>
              </a:rPr>
              <a:t>, </a:t>
            </a:r>
            <a:r>
              <a:rPr lang="ko-KR" altLang="en-US" sz="45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와구리체 TTF" pitchFamily="2" charset="-127"/>
                <a:ea typeface="와구리체 TTF" pitchFamily="2" charset="-127"/>
              </a:rPr>
              <a:t>그래서 투자해야 해 말아야 해</a:t>
            </a:r>
          </a:p>
        </p:txBody>
      </p:sp>
    </p:spTree>
    <p:extLst>
      <p:ext uri="{BB962C8B-B14F-4D97-AF65-F5344CB8AC3E}">
        <p14:creationId xmlns:p14="http://schemas.microsoft.com/office/powerpoint/2010/main" val="3673566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882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</a:t>
            </a:r>
            <a:r>
              <a:rPr lang="en-US" altLang="ko-KR" sz="1200" kern="1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strike="sngStrike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앞서 </a:t>
            </a:r>
            <a:r>
              <a:rPr lang="en-US" altLang="ko-KR" sz="1200" strike="sngStrike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1</a:t>
            </a:r>
            <a:r>
              <a:rPr lang="ko-KR" altLang="en-US" sz="1200" strike="sngStrike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편에서 </a:t>
            </a:r>
            <a:r>
              <a:rPr lang="en-US" altLang="ko-KR" sz="1200" strike="sngStrike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5</a:t>
            </a:r>
            <a:r>
              <a:rPr lang="ko-KR" altLang="en-US" sz="1200" strike="sngStrike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편까지 다 우리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꾸준하게 열심히 공부했던 분들은 이런 생각하실 거예요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아니 최 교수 말이야 그러면은 그럼 지역주택조합은 뭐 하라는 얘기야 말라는 얘기야 하지 말라는 얘기지 어 근데 하지 말라는 얘기인데 그 주변에 뭐 하는 사람 많이 있고 그 다음에 또 지역주택조합 해가지고 뭐 무조건 안 되는 게 아니라 뭐 해가지고 뭐 돈 번 사람 많이 있던데 그래서 뭐 해야 돼 말아야 돼 투자하라는 얘기야 말라는 얘기야 이런 얘기를 할 수가 있는 거 아니겠습니까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?</a:t>
            </a:r>
            <a:endParaRPr lang="ko-KR" altLang="en-US" sz="1200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-</a:t>
            </a:r>
            <a:endParaRPr lang="ko-KR" altLang="en-US" sz="105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8BB6387-E80A-716F-C677-4C42C6839474}"/>
              </a:ext>
            </a:extLst>
          </p:cNvPr>
          <p:cNvGrpSpPr/>
          <p:nvPr/>
        </p:nvGrpSpPr>
        <p:grpSpPr>
          <a:xfrm>
            <a:off x="4700292" y="4308428"/>
            <a:ext cx="2045812" cy="573541"/>
            <a:chOff x="-1838330" y="2851959"/>
            <a:chExt cx="2045812" cy="573541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871BF88-0CAC-72E4-E6E8-2239A43FC697}"/>
                </a:ext>
              </a:extLst>
            </p:cNvPr>
            <p:cNvGrpSpPr/>
            <p:nvPr/>
          </p:nvGrpSpPr>
          <p:grpSpPr>
            <a:xfrm>
              <a:off x="-1476338" y="2851959"/>
              <a:ext cx="1321829" cy="573541"/>
              <a:chOff x="-1476338" y="2851959"/>
              <a:chExt cx="1321829" cy="573541"/>
            </a:xfrm>
          </p:grpSpPr>
          <p:sp>
            <p:nvSpPr>
              <p:cNvPr id="26" name="자유형 27">
                <a:extLst>
                  <a:ext uri="{FF2B5EF4-FFF2-40B4-BE49-F238E27FC236}">
                    <a16:creationId xmlns:a16="http://schemas.microsoft.com/office/drawing/2014/main" id="{050C2C09-F2EB-C26C-6290-419BD77E3037}"/>
                  </a:ext>
                </a:extLst>
              </p:cNvPr>
              <p:cNvSpPr/>
              <p:nvPr/>
            </p:nvSpPr>
            <p:spPr>
              <a:xfrm flipH="1">
                <a:off x="-1476338" y="2858983"/>
                <a:ext cx="1321829" cy="566517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latin typeface="강원교육튼튼" panose="02020603020101020101" pitchFamily="18" charset="-127"/>
                  <a:ea typeface="강원교육튼튼" panose="02020603020101020101" pitchFamily="18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01B3B8B-A2D0-B9DA-2B25-7F1EC2119CB6}"/>
                  </a:ext>
                </a:extLst>
              </p:cNvPr>
              <p:cNvSpPr txBox="1"/>
              <p:nvPr/>
            </p:nvSpPr>
            <p:spPr>
              <a:xfrm>
                <a:off x="-1190487" y="2851959"/>
                <a:ext cx="750127" cy="332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 latinLnBrk="0">
                  <a:lnSpc>
                    <a:spcPct val="120000"/>
                  </a:lnSpc>
                  <a:defRPr/>
                </a:pPr>
                <a:r>
                  <a:rPr lang="ko-KR" altLang="en-US" sz="1500" spc="-113" dirty="0" err="1">
                    <a:ln>
                      <a:solidFill>
                        <a:prstClr val="white">
                          <a:lumMod val="75000"/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latin typeface="강원교육튼튼" panose="02020603020101020101" pitchFamily="18" charset="-127"/>
                    <a:ea typeface="강원교육튼튼" panose="02020603020101020101" pitchFamily="18" charset="-127"/>
                  </a:rPr>
                  <a:t>최황수</a:t>
                </a:r>
                <a:endParaRPr lang="ko-KR" altLang="en-US" sz="1500" spc="-113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endParaRPr>
              </a:p>
            </p:txBody>
          </p:sp>
          <p:sp>
            <p:nvSpPr>
              <p:cNvPr id="28" name="모서리가 둥근 직사각형 13">
                <a:extLst>
                  <a:ext uri="{FF2B5EF4-FFF2-40B4-BE49-F238E27FC236}">
                    <a16:creationId xmlns:a16="http://schemas.microsoft.com/office/drawing/2014/main" id="{7AC7EEE7-2D74-E807-D36C-3E657CF5FECC}"/>
                  </a:ext>
                </a:extLst>
              </p:cNvPr>
              <p:cNvSpPr/>
              <p:nvPr/>
            </p:nvSpPr>
            <p:spPr>
              <a:xfrm>
                <a:off x="-1434226" y="3160643"/>
                <a:ext cx="1260733" cy="2467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>
                  <a:latin typeface="강원교육튼튼" panose="02020603020101020101" pitchFamily="18" charset="-127"/>
                  <a:ea typeface="강원교육튼튼" panose="02020603020101020101" pitchFamily="18" charset="-127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270583-7CFF-D58C-86E7-46654B2A7274}"/>
                </a:ext>
              </a:extLst>
            </p:cNvPr>
            <p:cNvSpPr txBox="1"/>
            <p:nvPr/>
          </p:nvSpPr>
          <p:spPr>
            <a:xfrm>
              <a:off x="-1838330" y="3162634"/>
              <a:ext cx="20458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0">
                <a:spcAft>
                  <a:spcPts val="600"/>
                </a:spcAft>
                <a:buClr>
                  <a:srgbClr val="271D73"/>
                </a:buClr>
                <a:buSzPct val="110000"/>
              </a:pPr>
              <a:r>
                <a:rPr lang="ko-KR" altLang="en-US" sz="110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latin typeface="강원교육튼튼" panose="02020603020101020101" pitchFamily="18" charset="-127"/>
                  <a:ea typeface="강원교육튼튼" panose="02020603020101020101" pitchFamily="18" charset="-127"/>
                  <a:cs typeface="Pretendard SemiBold" panose="02000703000000020004" pitchFamily="50" charset="-127"/>
                </a:rPr>
                <a:t>한국금융연수원 강사</a:t>
              </a:r>
              <a:endParaRPr lang="ko-KR" altLang="en-US" sz="11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Black" panose="02000A03000000020004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AF64DD5-A324-59D7-1350-9ECA76FEC17B}"/>
              </a:ext>
            </a:extLst>
          </p:cNvPr>
          <p:cNvSpPr txBox="1"/>
          <p:nvPr/>
        </p:nvSpPr>
        <p:spPr>
          <a:xfrm>
            <a:off x="4700292" y="4478882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#0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E980A0-295A-8B49-1EA2-DBCCE83201BB}"/>
              </a:ext>
            </a:extLst>
          </p:cNvPr>
          <p:cNvSpPr txBox="1"/>
          <p:nvPr/>
        </p:nvSpPr>
        <p:spPr>
          <a:xfrm>
            <a:off x="619800" y="1302650"/>
            <a:ext cx="58762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2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지역주택조합의</a:t>
            </a:r>
            <a:endParaRPr lang="ko-KR" altLang="en-US" sz="6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A79C23-76D0-64C4-2508-58D5FEFBA2A1}"/>
              </a:ext>
            </a:extLst>
          </p:cNvPr>
          <p:cNvSpPr txBox="1"/>
          <p:nvPr/>
        </p:nvSpPr>
        <p:spPr>
          <a:xfrm>
            <a:off x="560660" y="2261817"/>
            <a:ext cx="52623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2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3057B9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진실</a:t>
            </a:r>
            <a:endParaRPr lang="ko-KR" altLang="en-US" sz="6600" dirty="0">
              <a:solidFill>
                <a:srgbClr val="3057B9"/>
              </a:solidFill>
            </a:endParaRPr>
          </a:p>
        </p:txBody>
      </p:sp>
      <p:sp>
        <p:nvSpPr>
          <p:cNvPr id="36" name="사각형: 둥근 모서리 1">
            <a:extLst>
              <a:ext uri="{FF2B5EF4-FFF2-40B4-BE49-F238E27FC236}">
                <a16:creationId xmlns:a16="http://schemas.microsoft.com/office/drawing/2014/main" id="{4766C038-E03C-F74C-AED5-4C321695C830}"/>
              </a:ext>
            </a:extLst>
          </p:cNvPr>
          <p:cNvSpPr/>
          <p:nvPr/>
        </p:nvSpPr>
        <p:spPr>
          <a:xfrm>
            <a:off x="674805" y="3373804"/>
            <a:ext cx="4900305" cy="924807"/>
          </a:xfrm>
          <a:prstGeom prst="roundRect">
            <a:avLst>
              <a:gd name="adj" fmla="val 50000"/>
            </a:avLst>
          </a:prstGeom>
          <a:solidFill>
            <a:srgbClr val="3057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>
              <a:lnSpc>
                <a:spcPct val="120000"/>
              </a:lnSpc>
              <a:defRPr/>
            </a:pPr>
            <a:r>
              <a:rPr lang="ko-KR" altLang="en-US" sz="28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지역주택조합</a:t>
            </a:r>
            <a:r>
              <a:rPr lang="en-US" altLang="ko-KR" sz="28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,</a:t>
            </a:r>
            <a:br>
              <a:rPr lang="en-US" altLang="ko-KR" sz="28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</a:br>
            <a:r>
              <a:rPr lang="ko-KR" altLang="en-US" sz="28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그래서 투자해야 해 말아야 해</a:t>
            </a:r>
            <a:endParaRPr lang="ko-KR" altLang="en-US" sz="28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F437C-F306-A3D2-40E7-499692702DF7}"/>
              </a:ext>
            </a:extLst>
          </p:cNvPr>
          <p:cNvSpPr txBox="1"/>
          <p:nvPr/>
        </p:nvSpPr>
        <p:spPr>
          <a:xfrm>
            <a:off x="328235" y="3449560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75440DE-2336-A147-7D77-9F3C56C32ECB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F165FCC-58E3-0644-B5DC-991F88FD7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296" l="10000" r="90000">
                        <a14:foregroundMark x1="74766" y1="15139" x2="78438" y2="21759"/>
                        <a14:foregroundMark x1="78359" y1="16574" x2="79115" y2="19491"/>
                        <a14:foregroundMark x1="69557" y1="89954" x2="63802" y2="96296"/>
                        <a14:foregroundMark x1="82161" y1="92593" x2="81198" y2="955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1748" y="49695"/>
            <a:ext cx="1289713" cy="725463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370522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그래서 투자해야 해 말아야 해</a:t>
            </a:r>
          </a:p>
        </p:txBody>
      </p:sp>
    </p:spTree>
    <p:extLst>
      <p:ext uri="{BB962C8B-B14F-4D97-AF65-F5344CB8AC3E}">
        <p14:creationId xmlns:p14="http://schemas.microsoft.com/office/powerpoint/2010/main" val="2997557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6851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그러면 그런 의문 그런 어떤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열받은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질문에 대해서 확실하게 정리를 한번 해드린다면 첫 번째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</a:t>
            </a:r>
            <a:r>
              <a:rPr lang="en-US" altLang="ko-KR" sz="1200" kern="1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지역주택조합도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장점이 있으니까 하는 사람들이 있을 거 아닙니까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?</a:t>
            </a:r>
            <a:r>
              <a:rPr lang="ko-KR" altLang="en-US" sz="1200" u="sng" strike="sngStrike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자 한번 장점들을 한번 사람들 깎아내리는 것보다 어떤 사물이나 어떤 그 사람에 대한 평가를 할 때 깎아내리는 것보다 장점도 얘기해 주는 게 좋지 않겠습니까</a:t>
            </a:r>
            <a:r>
              <a:rPr lang="en-US" altLang="ko-KR" sz="1200" u="sng" strike="sngStrike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?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그럼 장점이 없느냐 많죠 장점이 있으니까 하겠죠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-</a:t>
            </a:r>
            <a:endParaRPr lang="ko-KR" altLang="en-US" sz="105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370522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그래서 투자해야 해 말아야 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3392A4-8C07-6DE3-047E-85843DBD29D4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F6ECF8D-FAA0-2341-E184-371396FFC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852" l="10000" r="90000">
                        <a14:foregroundMark x1="46719" y1="17639" x2="52474" y2="36204"/>
                        <a14:foregroundMark x1="50755" y1="14583" x2="53880" y2="17778"/>
                        <a14:foregroundMark x1="50078" y1="13287" x2="48047" y2="17639"/>
                        <a14:foregroundMark x1="52682" y1="15509" x2="54323" y2="20833"/>
                        <a14:foregroundMark x1="41406" y1="91157" x2="49922" y2="96852"/>
                        <a14:foregroundMark x1="42917" y1="86898" x2="56276" y2="94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14836" y="49695"/>
            <a:ext cx="1282652" cy="7214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828822-AC6A-5FD8-2D28-CCA1623CDAAA}"/>
              </a:ext>
            </a:extLst>
          </p:cNvPr>
          <p:cNvSpPr txBox="1"/>
          <p:nvPr/>
        </p:nvSpPr>
        <p:spPr>
          <a:xfrm>
            <a:off x="-739548" y="1679785"/>
            <a:ext cx="93225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200" spc="-113" dirty="0" err="1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지역주택</a:t>
            </a:r>
            <a:r>
              <a:rPr lang="ko-KR" altLang="en-US" sz="72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        조합의 </a:t>
            </a:r>
            <a:endParaRPr lang="ko-KR" altLang="en-US" sz="6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FBEF4C-9E6A-D1D4-6500-8C063170F31B}"/>
              </a:ext>
            </a:extLst>
          </p:cNvPr>
          <p:cNvSpPr txBox="1"/>
          <p:nvPr/>
        </p:nvSpPr>
        <p:spPr>
          <a:xfrm>
            <a:off x="7676365" y="1666936"/>
            <a:ext cx="18133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2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3057B9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장점</a:t>
            </a:r>
            <a:endParaRPr lang="ko-KR" altLang="en-US" sz="6600" dirty="0">
              <a:solidFill>
                <a:srgbClr val="3057B9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39D12A-2D27-D04C-0BC4-3190718C71A5}"/>
              </a:ext>
            </a:extLst>
          </p:cNvPr>
          <p:cNvSpPr txBox="1"/>
          <p:nvPr/>
        </p:nvSpPr>
        <p:spPr>
          <a:xfrm>
            <a:off x="827088" y="1103141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CBEDE0-4242-9CDC-DA4C-1E8147CBABCA}"/>
              </a:ext>
            </a:extLst>
          </p:cNvPr>
          <p:cNvSpPr txBox="1"/>
          <p:nvPr/>
        </p:nvSpPr>
        <p:spPr>
          <a:xfrm>
            <a:off x="7500133" y="1548980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사각형 설명선 17"/>
          <p:cNvSpPr/>
          <p:nvPr/>
        </p:nvSpPr>
        <p:spPr>
          <a:xfrm>
            <a:off x="6462898" y="3590713"/>
            <a:ext cx="1797803" cy="1420604"/>
          </a:xfrm>
          <a:prstGeom prst="wedgeRectCallout">
            <a:avLst>
              <a:gd name="adj1" fmla="val -169971"/>
              <a:gd name="adj2" fmla="val 8541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외부검수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_0604)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내용 진행에 무리 없다면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밑줄 내용 삭제하는 것은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어떨까요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8158390" y="4232692"/>
            <a:ext cx="1247320" cy="800100"/>
          </a:xfrm>
          <a:prstGeom prst="wedgeRoundRectCallo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(0609): </a:t>
            </a:r>
            <a:r>
              <a:rPr lang="ko-KR" altLang="en-US" sz="1200"/>
              <a:t>수정요청</a:t>
            </a:r>
          </a:p>
        </p:txBody>
      </p:sp>
      <p:sp>
        <p:nvSpPr>
          <p:cNvPr id="2" name="말풍선: 사각형 1">
            <a:extLst>
              <a:ext uri="{FF2B5EF4-FFF2-40B4-BE49-F238E27FC236}">
                <a16:creationId xmlns:a16="http://schemas.microsoft.com/office/drawing/2014/main" id="{BD305F78-B898-9402-61EC-3FE8A277054A}"/>
              </a:ext>
            </a:extLst>
          </p:cNvPr>
          <p:cNvSpPr/>
          <p:nvPr/>
        </p:nvSpPr>
        <p:spPr>
          <a:xfrm>
            <a:off x="9610131" y="3581136"/>
            <a:ext cx="1146730" cy="719879"/>
          </a:xfrm>
          <a:prstGeom prst="wedgeRectCallout">
            <a:avLst>
              <a:gd name="adj1" fmla="val -67452"/>
              <a:gd name="adj2" fmla="val 95851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 err="1"/>
              <a:t>엘릭스</a:t>
            </a:r>
            <a:r>
              <a:rPr lang="en-US" altLang="ko-KR" sz="1200" dirty="0"/>
              <a:t>(0609)</a:t>
            </a:r>
          </a:p>
          <a:p>
            <a:pPr algn="ctr"/>
            <a:r>
              <a:rPr lang="ko-KR" altLang="en-US" sz="1200" dirty="0"/>
              <a:t>수정 완료</a:t>
            </a:r>
          </a:p>
        </p:txBody>
      </p:sp>
    </p:spTree>
    <p:extLst>
      <p:ext uri="{BB962C8B-B14F-4D97-AF65-F5344CB8AC3E}">
        <p14:creationId xmlns:p14="http://schemas.microsoft.com/office/powerpoint/2010/main" val="3485030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403" y="1584688"/>
            <a:ext cx="4602474" cy="24381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985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</a:t>
            </a:r>
            <a:r>
              <a:rPr lang="en-US" altLang="ko-KR" sz="1200" kern="1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장점을 하나하나씩 곱씹어서 본다면 이런 장점들이 있습니다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먼저 지역주택 조합 같은 경우에는 순수한 민간 사업이기 때문에 분양가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산정이라든가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그다음에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또 조합원 분양가 또 일반 분양가 추진 이런 것들의 자유가 보장이 돼 있어요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그러다 보니까 사업 이익을 약간은 조금은 인위적으로 조금 조합원들에게 유리하게 조장할 수 있는 조정할 수 있는 기능이 지역주택조합에 있습니다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이것도 장점은 장점입니다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그다음에</a:t>
            </a:r>
            <a:endParaRPr lang="ko-KR" altLang="en-US" sz="1200" kern="1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2171312018</a:t>
            </a:r>
            <a:endParaRPr lang="ko-KR" altLang="en-US" sz="105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370522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그래서 투자해야 해 말아야 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B71643B-FE33-B248-1B7E-C8BA986CD429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측면</a:t>
            </a:r>
            <a:r>
              <a:rPr lang="en-US" altLang="ko-KR" dirty="0"/>
              <a:t>(</a:t>
            </a:r>
            <a:r>
              <a:rPr lang="ko-KR" altLang="en-US" dirty="0"/>
              <a:t>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362ABD-4901-E5FA-5C0E-E19AE7EC9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6296" l="10000" r="90000">
                        <a14:foregroundMark x1="74766" y1="15139" x2="78438" y2="21759"/>
                        <a14:foregroundMark x1="78359" y1="16574" x2="79115" y2="19491"/>
                        <a14:foregroundMark x1="69557" y1="89954" x2="63802" y2="96296"/>
                        <a14:foregroundMark x1="82161" y1="92593" x2="81198" y2="955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9314836" y="49695"/>
            <a:ext cx="1289713" cy="7254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C8A9FE-5BB0-C312-5827-3A1A643DC668}"/>
              </a:ext>
            </a:extLst>
          </p:cNvPr>
          <p:cNvSpPr txBox="1"/>
          <p:nvPr/>
        </p:nvSpPr>
        <p:spPr>
          <a:xfrm>
            <a:off x="3923403" y="938357"/>
            <a:ext cx="396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지역주택조합의 </a:t>
            </a:r>
            <a:r>
              <a:rPr lang="ko-KR" altLang="en-US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장점</a:t>
            </a:r>
            <a:endParaRPr lang="ko-KR" alt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B40E0A-FB44-1772-A101-E41F44D40635}"/>
              </a:ext>
            </a:extLst>
          </p:cNvPr>
          <p:cNvSpPr txBox="1"/>
          <p:nvPr/>
        </p:nvSpPr>
        <p:spPr>
          <a:xfrm>
            <a:off x="4462969" y="745996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사각형: 둥근 모서리 5">
            <a:extLst>
              <a:ext uri="{FF2B5EF4-FFF2-40B4-BE49-F238E27FC236}">
                <a16:creationId xmlns:a16="http://schemas.microsoft.com/office/drawing/2014/main" id="{38F8E212-D9B1-C835-5E04-379EA047858C}"/>
              </a:ext>
            </a:extLst>
          </p:cNvPr>
          <p:cNvSpPr/>
          <p:nvPr/>
        </p:nvSpPr>
        <p:spPr>
          <a:xfrm>
            <a:off x="3705225" y="3987327"/>
            <a:ext cx="5038831" cy="8757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0171B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순수한 민간 사업이므로</a:t>
            </a:r>
            <a:endParaRPr lang="en-US" altLang="ko-KR" sz="16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16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분양가 산정 및 추진의 </a:t>
            </a:r>
            <a:r>
              <a:rPr lang="ko-KR" altLang="en-US" sz="16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자유가 보장됨</a:t>
            </a:r>
            <a:endParaRPr lang="ko-KR" altLang="en-US" sz="16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B40E0A-FB44-1772-A101-E41F44D40635}"/>
              </a:ext>
            </a:extLst>
          </p:cNvPr>
          <p:cNvSpPr txBox="1"/>
          <p:nvPr/>
        </p:nvSpPr>
        <p:spPr>
          <a:xfrm>
            <a:off x="3467744" y="3978303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사각형 설명선 12"/>
          <p:cNvSpPr/>
          <p:nvPr/>
        </p:nvSpPr>
        <p:spPr>
          <a:xfrm>
            <a:off x="7377403" y="2833954"/>
            <a:ext cx="1797803" cy="1420604"/>
          </a:xfrm>
          <a:prstGeom prst="wedgeRectCallou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외부검수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_0604)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~</a:t>
            </a: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보장됨</a:t>
            </a:r>
            <a:endParaRPr lang="en-US" altLang="ko-KR" sz="1200" kern="1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6377215" y="3044882"/>
            <a:ext cx="1247320" cy="800100"/>
          </a:xfrm>
          <a:prstGeom prst="wedgeRoundRectCallo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(0609): </a:t>
            </a:r>
            <a:r>
              <a:rPr lang="ko-KR" altLang="en-US" sz="1200"/>
              <a:t>수정완료</a:t>
            </a:r>
          </a:p>
        </p:txBody>
      </p:sp>
    </p:spTree>
    <p:extLst>
      <p:ext uri="{BB962C8B-B14F-4D97-AF65-F5344CB8AC3E}">
        <p14:creationId xmlns:p14="http://schemas.microsoft.com/office/powerpoint/2010/main" val="2790275027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32506</TotalTime>
  <Words>4780</Words>
  <Application>Microsoft Office PowerPoint</Application>
  <PresentationFormat>화면 슬라이드 쇼(16:9)</PresentationFormat>
  <Paragraphs>1006</Paragraphs>
  <Slides>42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4" baseType="lpstr">
      <vt:lpstr>ONE 모바일고딕 Bold</vt:lpstr>
      <vt:lpstr>ONE 모바일고딕 Regular</vt:lpstr>
      <vt:lpstr>ONE 모바일고딕 Title</vt:lpstr>
      <vt:lpstr>강원교육튼튼</vt:lpstr>
      <vt:lpstr>나눔고딕</vt:lpstr>
      <vt:lpstr>나눔고딕 ExtraBold</vt:lpstr>
      <vt:lpstr>나눔스퀘어</vt:lpstr>
      <vt:lpstr>나눔스퀘어 Bold</vt:lpstr>
      <vt:lpstr>와구리체 TTF</vt:lpstr>
      <vt:lpstr>Arial</vt:lpstr>
      <vt:lpstr>Wingdings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HOME</dc:creator>
  <cp:lastModifiedBy>7136</cp:lastModifiedBy>
  <cp:revision>3190</cp:revision>
  <dcterms:created xsi:type="dcterms:W3CDTF">2019-02-18T21:25:23Z</dcterms:created>
  <dcterms:modified xsi:type="dcterms:W3CDTF">2025-06-11T03:12:58Z</dcterms:modified>
</cp:coreProperties>
</file>